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30"/>
  </p:notesMasterIdLst>
  <p:handoutMasterIdLst>
    <p:handoutMasterId r:id="rId31"/>
  </p:handoutMasterIdLst>
  <p:sldIdLst>
    <p:sldId id="256" r:id="rId5"/>
    <p:sldId id="275" r:id="rId6"/>
    <p:sldId id="288" r:id="rId7"/>
    <p:sldId id="290" r:id="rId8"/>
    <p:sldId id="295" r:id="rId9"/>
    <p:sldId id="285" r:id="rId10"/>
    <p:sldId id="292" r:id="rId11"/>
    <p:sldId id="411" r:id="rId12"/>
    <p:sldId id="298" r:id="rId13"/>
    <p:sldId id="293" r:id="rId14"/>
    <p:sldId id="258" r:id="rId15"/>
    <p:sldId id="265" r:id="rId16"/>
    <p:sldId id="282" r:id="rId17"/>
    <p:sldId id="291" r:id="rId18"/>
    <p:sldId id="294" r:id="rId19"/>
    <p:sldId id="301" r:id="rId20"/>
    <p:sldId id="412" r:id="rId21"/>
    <p:sldId id="413" r:id="rId22"/>
    <p:sldId id="415" r:id="rId23"/>
    <p:sldId id="414" r:id="rId24"/>
    <p:sldId id="307" r:id="rId25"/>
    <p:sldId id="308" r:id="rId26"/>
    <p:sldId id="302" r:id="rId27"/>
    <p:sldId id="264" r:id="rId28"/>
    <p:sldId id="303" r:id="rId29"/>
  </p:sldIdLst>
  <p:sldSz cx="9144000" cy="6858000" type="screen4x3"/>
  <p:notesSz cx="6648450" cy="9850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CF2DC-883C-A0F0-A60D-0D0359CE0D17}" v="2" dt="2025-01-20T16:21:39.351"/>
    <p1510:client id="{62C9E404-99BB-61EC-F144-6145E6936D9B}" v="5" dt="2025-01-20T21:20:16.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riona Maher" userId="S::catriona.maher@borrisokanecc.ie::4779561c-69b8-4641-b4bf-7456e3d3a380" providerId="AD" clId="Web-{62C9E404-99BB-61EC-F144-6145E6936D9B}"/>
    <pc:docChg chg="modSld">
      <pc:chgData name="Catriona Maher" userId="S::catriona.maher@borrisokanecc.ie::4779561c-69b8-4641-b4bf-7456e3d3a380" providerId="AD" clId="Web-{62C9E404-99BB-61EC-F144-6145E6936D9B}" dt="2025-01-20T21:20:16.391" v="4" actId="20577"/>
      <pc:docMkLst>
        <pc:docMk/>
      </pc:docMkLst>
      <pc:sldChg chg="modSp">
        <pc:chgData name="Catriona Maher" userId="S::catriona.maher@borrisokanecc.ie::4779561c-69b8-4641-b4bf-7456e3d3a380" providerId="AD" clId="Web-{62C9E404-99BB-61EC-F144-6145E6936D9B}" dt="2025-01-20T21:20:16.391" v="4" actId="20577"/>
        <pc:sldMkLst>
          <pc:docMk/>
          <pc:sldMk cId="2737630046" sldId="264"/>
        </pc:sldMkLst>
        <pc:spChg chg="mod">
          <ac:chgData name="Catriona Maher" userId="S::catriona.maher@borrisokanecc.ie::4779561c-69b8-4641-b4bf-7456e3d3a380" providerId="AD" clId="Web-{62C9E404-99BB-61EC-F144-6145E6936D9B}" dt="2025-01-20T21:20:16.391" v="4" actId="20577"/>
          <ac:spMkLst>
            <pc:docMk/>
            <pc:sldMk cId="2737630046" sldId="264"/>
            <ac:spMk id="3" creationId="{00000000-0000-0000-0000-000000000000}"/>
          </ac:spMkLst>
        </pc:spChg>
      </pc:sldChg>
    </pc:docChg>
  </pc:docChgLst>
  <pc:docChgLst>
    <pc:chgData name="Catriona Maher" userId="S::catriona.maher@borrisokanecc.ie::4779561c-69b8-4641-b4bf-7456e3d3a380" providerId="AD" clId="Web-{216CF2DC-883C-A0F0-A60D-0D0359CE0D17}"/>
    <pc:docChg chg="modSld">
      <pc:chgData name="Catriona Maher" userId="S::catriona.maher@borrisokanecc.ie::4779561c-69b8-4641-b4bf-7456e3d3a380" providerId="AD" clId="Web-{216CF2DC-883C-A0F0-A60D-0D0359CE0D17}" dt="2025-01-20T16:21:39.351" v="1" actId="1076"/>
      <pc:docMkLst>
        <pc:docMk/>
      </pc:docMkLst>
      <pc:sldChg chg="modSp">
        <pc:chgData name="Catriona Maher" userId="S::catriona.maher@borrisokanecc.ie::4779561c-69b8-4641-b4bf-7456e3d3a380" providerId="AD" clId="Web-{216CF2DC-883C-A0F0-A60D-0D0359CE0D17}" dt="2025-01-20T16:21:39.351" v="1" actId="1076"/>
        <pc:sldMkLst>
          <pc:docMk/>
          <pc:sldMk cId="480465023" sldId="290"/>
        </pc:sldMkLst>
        <pc:picChg chg="mod">
          <ac:chgData name="Catriona Maher" userId="S::catriona.maher@borrisokanecc.ie::4779561c-69b8-4641-b4bf-7456e3d3a380" providerId="AD" clId="Web-{216CF2DC-883C-A0F0-A60D-0D0359CE0D17}" dt="2025-01-20T16:21:39.351" v="1" actId="1076"/>
          <ac:picMkLst>
            <pc:docMk/>
            <pc:sldMk cId="480465023" sldId="290"/>
            <ac:picMk id="4" creationId="{70FBA86D-5288-4197-93B9-E841CE65B9D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2522"/>
          </a:xfrm>
          <a:prstGeom prst="rect">
            <a:avLst/>
          </a:prstGeom>
        </p:spPr>
        <p:txBody>
          <a:bodyPr vert="horz" lIns="90315" tIns="45158" rIns="90315" bIns="45158" rtlCol="0"/>
          <a:lstStyle>
            <a:lvl1pPr algn="l">
              <a:defRPr sz="1200"/>
            </a:lvl1pPr>
          </a:lstStyle>
          <a:p>
            <a:endParaRPr lang="en-IE"/>
          </a:p>
        </p:txBody>
      </p:sp>
      <p:sp>
        <p:nvSpPr>
          <p:cNvPr id="3" name="Date Placeholder 2"/>
          <p:cNvSpPr>
            <a:spLocks noGrp="1"/>
          </p:cNvSpPr>
          <p:nvPr>
            <p:ph type="dt" sz="quarter" idx="1"/>
          </p:nvPr>
        </p:nvSpPr>
        <p:spPr>
          <a:xfrm>
            <a:off x="3765917" y="0"/>
            <a:ext cx="2880995" cy="492522"/>
          </a:xfrm>
          <a:prstGeom prst="rect">
            <a:avLst/>
          </a:prstGeom>
        </p:spPr>
        <p:txBody>
          <a:bodyPr vert="horz" lIns="90315" tIns="45158" rIns="90315" bIns="45158" rtlCol="0"/>
          <a:lstStyle>
            <a:lvl1pPr algn="r">
              <a:defRPr sz="1200"/>
            </a:lvl1pPr>
          </a:lstStyle>
          <a:p>
            <a:fld id="{F2AACAEF-0AEF-4D93-B7E1-2C958FE5DA58}" type="datetimeFigureOut">
              <a:rPr lang="en-IE" smtClean="0"/>
              <a:t>20/01/2025</a:t>
            </a:fld>
            <a:endParaRPr lang="en-IE"/>
          </a:p>
        </p:txBody>
      </p:sp>
      <p:sp>
        <p:nvSpPr>
          <p:cNvPr id="4" name="Footer Placeholder 3"/>
          <p:cNvSpPr>
            <a:spLocks noGrp="1"/>
          </p:cNvSpPr>
          <p:nvPr>
            <p:ph type="ftr" sz="quarter" idx="2"/>
          </p:nvPr>
        </p:nvSpPr>
        <p:spPr>
          <a:xfrm>
            <a:off x="0" y="9356207"/>
            <a:ext cx="2880995" cy="492522"/>
          </a:xfrm>
          <a:prstGeom prst="rect">
            <a:avLst/>
          </a:prstGeom>
        </p:spPr>
        <p:txBody>
          <a:bodyPr vert="horz" lIns="90315" tIns="45158" rIns="90315" bIns="45158" rtlCol="0" anchor="b"/>
          <a:lstStyle>
            <a:lvl1pPr algn="l">
              <a:defRPr sz="1200"/>
            </a:lvl1pPr>
          </a:lstStyle>
          <a:p>
            <a:endParaRPr lang="en-IE"/>
          </a:p>
        </p:txBody>
      </p:sp>
      <p:sp>
        <p:nvSpPr>
          <p:cNvPr id="5" name="Slide Number Placeholder 4"/>
          <p:cNvSpPr>
            <a:spLocks noGrp="1"/>
          </p:cNvSpPr>
          <p:nvPr>
            <p:ph type="sldNum" sz="quarter" idx="3"/>
          </p:nvPr>
        </p:nvSpPr>
        <p:spPr>
          <a:xfrm>
            <a:off x="3765917" y="9356207"/>
            <a:ext cx="2880995" cy="492522"/>
          </a:xfrm>
          <a:prstGeom prst="rect">
            <a:avLst/>
          </a:prstGeom>
        </p:spPr>
        <p:txBody>
          <a:bodyPr vert="horz" lIns="90315" tIns="45158" rIns="90315" bIns="45158" rtlCol="0" anchor="b"/>
          <a:lstStyle>
            <a:lvl1pPr algn="r">
              <a:defRPr sz="1200"/>
            </a:lvl1pPr>
          </a:lstStyle>
          <a:p>
            <a:fld id="{B392FAFA-DF17-491B-A97C-D0AED5767924}" type="slidenum">
              <a:rPr lang="en-IE" smtClean="0"/>
              <a:t>‹#›</a:t>
            </a:fld>
            <a:endParaRPr lang="en-IE"/>
          </a:p>
        </p:txBody>
      </p:sp>
    </p:spTree>
    <p:extLst>
      <p:ext uri="{BB962C8B-B14F-4D97-AF65-F5344CB8AC3E}">
        <p14:creationId xmlns:p14="http://schemas.microsoft.com/office/powerpoint/2010/main" val="1050016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2522"/>
          </a:xfrm>
          <a:prstGeom prst="rect">
            <a:avLst/>
          </a:prstGeom>
        </p:spPr>
        <p:txBody>
          <a:bodyPr vert="horz" lIns="90315" tIns="45158" rIns="90315" bIns="45158" rtlCol="0"/>
          <a:lstStyle>
            <a:lvl1pPr algn="l">
              <a:defRPr sz="1200"/>
            </a:lvl1pPr>
          </a:lstStyle>
          <a:p>
            <a:endParaRPr lang="en-IE"/>
          </a:p>
        </p:txBody>
      </p:sp>
      <p:sp>
        <p:nvSpPr>
          <p:cNvPr id="3" name="Date Placeholder 2"/>
          <p:cNvSpPr>
            <a:spLocks noGrp="1"/>
          </p:cNvSpPr>
          <p:nvPr>
            <p:ph type="dt" idx="1"/>
          </p:nvPr>
        </p:nvSpPr>
        <p:spPr>
          <a:xfrm>
            <a:off x="3765917" y="0"/>
            <a:ext cx="2880995" cy="492522"/>
          </a:xfrm>
          <a:prstGeom prst="rect">
            <a:avLst/>
          </a:prstGeom>
        </p:spPr>
        <p:txBody>
          <a:bodyPr vert="horz" lIns="90315" tIns="45158" rIns="90315" bIns="45158" rtlCol="0"/>
          <a:lstStyle>
            <a:lvl1pPr algn="r">
              <a:defRPr sz="1200"/>
            </a:lvl1pPr>
          </a:lstStyle>
          <a:p>
            <a:fld id="{2AF78B62-43F7-4EA1-8DE8-7BF28152BE84}" type="datetimeFigureOut">
              <a:rPr lang="en-IE" smtClean="0"/>
              <a:t>20/01/2025</a:t>
            </a:fld>
            <a:endParaRPr lang="en-IE"/>
          </a:p>
        </p:txBody>
      </p:sp>
      <p:sp>
        <p:nvSpPr>
          <p:cNvPr id="4" name="Slide Image Placeholder 3"/>
          <p:cNvSpPr>
            <a:spLocks noGrp="1" noRot="1" noChangeAspect="1"/>
          </p:cNvSpPr>
          <p:nvPr>
            <p:ph type="sldImg" idx="2"/>
          </p:nvPr>
        </p:nvSpPr>
        <p:spPr>
          <a:xfrm>
            <a:off x="863600" y="739775"/>
            <a:ext cx="4921250" cy="3692525"/>
          </a:xfrm>
          <a:prstGeom prst="rect">
            <a:avLst/>
          </a:prstGeom>
          <a:noFill/>
          <a:ln w="12700">
            <a:solidFill>
              <a:prstClr val="black"/>
            </a:solidFill>
          </a:ln>
        </p:spPr>
        <p:txBody>
          <a:bodyPr vert="horz" lIns="90315" tIns="45158" rIns="90315" bIns="45158" rtlCol="0" anchor="ctr"/>
          <a:lstStyle/>
          <a:p>
            <a:endParaRPr lang="en-IE"/>
          </a:p>
        </p:txBody>
      </p:sp>
      <p:sp>
        <p:nvSpPr>
          <p:cNvPr id="5" name="Notes Placeholder 4"/>
          <p:cNvSpPr>
            <a:spLocks noGrp="1"/>
          </p:cNvSpPr>
          <p:nvPr>
            <p:ph type="body" sz="quarter" idx="3"/>
          </p:nvPr>
        </p:nvSpPr>
        <p:spPr>
          <a:xfrm>
            <a:off x="664845" y="4678959"/>
            <a:ext cx="5318760" cy="4432697"/>
          </a:xfrm>
          <a:prstGeom prst="rect">
            <a:avLst/>
          </a:prstGeom>
        </p:spPr>
        <p:txBody>
          <a:bodyPr vert="horz" lIns="90315" tIns="45158" rIns="90315" bIns="451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356207"/>
            <a:ext cx="2880995" cy="492522"/>
          </a:xfrm>
          <a:prstGeom prst="rect">
            <a:avLst/>
          </a:prstGeom>
        </p:spPr>
        <p:txBody>
          <a:bodyPr vert="horz" lIns="90315" tIns="45158" rIns="90315" bIns="45158" rtlCol="0" anchor="b"/>
          <a:lstStyle>
            <a:lvl1pPr algn="l">
              <a:defRPr sz="1200"/>
            </a:lvl1pPr>
          </a:lstStyle>
          <a:p>
            <a:endParaRPr lang="en-IE"/>
          </a:p>
        </p:txBody>
      </p:sp>
      <p:sp>
        <p:nvSpPr>
          <p:cNvPr id="7" name="Slide Number Placeholder 6"/>
          <p:cNvSpPr>
            <a:spLocks noGrp="1"/>
          </p:cNvSpPr>
          <p:nvPr>
            <p:ph type="sldNum" sz="quarter" idx="5"/>
          </p:nvPr>
        </p:nvSpPr>
        <p:spPr>
          <a:xfrm>
            <a:off x="3765917" y="9356207"/>
            <a:ext cx="2880995" cy="492522"/>
          </a:xfrm>
          <a:prstGeom prst="rect">
            <a:avLst/>
          </a:prstGeom>
        </p:spPr>
        <p:txBody>
          <a:bodyPr vert="horz" lIns="90315" tIns="45158" rIns="90315" bIns="45158" rtlCol="0" anchor="b"/>
          <a:lstStyle>
            <a:lvl1pPr algn="r">
              <a:defRPr sz="1200"/>
            </a:lvl1pPr>
          </a:lstStyle>
          <a:p>
            <a:fld id="{16EAEDE8-FCD6-4A8A-A5F1-1701BB4E7496}" type="slidenum">
              <a:rPr lang="en-IE" smtClean="0"/>
              <a:t>‹#›</a:t>
            </a:fld>
            <a:endParaRPr lang="en-IE"/>
          </a:p>
        </p:txBody>
      </p:sp>
    </p:spTree>
    <p:extLst>
      <p:ext uri="{BB962C8B-B14F-4D97-AF65-F5344CB8AC3E}">
        <p14:creationId xmlns:p14="http://schemas.microsoft.com/office/powerpoint/2010/main" val="181746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6EAEDE8-FCD6-4A8A-A5F1-1701BB4E7496}" type="slidenum">
              <a:rPr lang="en-IE" smtClean="0"/>
              <a:t>1</a:t>
            </a:fld>
            <a:endParaRPr lang="en-IE"/>
          </a:p>
        </p:txBody>
      </p:sp>
    </p:spTree>
    <p:extLst>
      <p:ext uri="{BB962C8B-B14F-4D97-AF65-F5344CB8AC3E}">
        <p14:creationId xmlns:p14="http://schemas.microsoft.com/office/powerpoint/2010/main" val="86115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6EAEDE8-FCD6-4A8A-A5F1-1701BB4E7496}" type="slidenum">
              <a:rPr lang="en-IE" smtClean="0"/>
              <a:t>2</a:t>
            </a:fld>
            <a:endParaRPr lang="en-IE"/>
          </a:p>
        </p:txBody>
      </p:sp>
    </p:spTree>
    <p:extLst>
      <p:ext uri="{BB962C8B-B14F-4D97-AF65-F5344CB8AC3E}">
        <p14:creationId xmlns:p14="http://schemas.microsoft.com/office/powerpoint/2010/main" val="204242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device we have ever offered students at this price point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000000"/>
                </a:solidFill>
                <a:effectLst/>
                <a:latin typeface="Calibri" panose="020F0502020204030204" pitchFamily="34" charset="0"/>
              </a:rPr>
              <a:t>We envisage the device will last the full length of your child’s education. With ongoing support from Wriggle, we will ensure the device is kept fully up to date, secure and protected, and running smoothly. </a:t>
            </a:r>
            <a:endParaRPr lang="en-US" dirty="0"/>
          </a:p>
          <a:p>
            <a:endParaRPr lang="en-US" dirty="0"/>
          </a:p>
        </p:txBody>
      </p:sp>
      <p:sp>
        <p:nvSpPr>
          <p:cNvPr id="4" name="Slide Number Placeholder 3"/>
          <p:cNvSpPr>
            <a:spLocks noGrp="1"/>
          </p:cNvSpPr>
          <p:nvPr>
            <p:ph type="sldNum" sz="quarter" idx="5"/>
          </p:nvPr>
        </p:nvSpPr>
        <p:spPr/>
        <p:txBody>
          <a:bodyPr/>
          <a:lstStyle/>
          <a:p>
            <a:fld id="{2A4FB4B9-6F76-1B4D-A27A-FA635D432ACB}" type="slidenum">
              <a:rPr lang="en-US" smtClean="0"/>
              <a:t>5</a:t>
            </a:fld>
            <a:endParaRPr lang="en-US"/>
          </a:p>
        </p:txBody>
      </p:sp>
    </p:spTree>
    <p:extLst>
      <p:ext uri="{BB962C8B-B14F-4D97-AF65-F5344CB8AC3E}">
        <p14:creationId xmlns:p14="http://schemas.microsoft.com/office/powerpoint/2010/main" val="66809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5B03-EC64-5464-9758-BBE0D2A74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95EF0-CCF8-BA44-F30D-CE6D9E3B4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8C305-363A-41B1-29A8-7B15BE5009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4CF2E2-FCF8-EEA0-ACFD-0393B7088FF8}"/>
              </a:ext>
            </a:extLst>
          </p:cNvPr>
          <p:cNvSpPr>
            <a:spLocks noGrp="1"/>
          </p:cNvSpPr>
          <p:nvPr>
            <p:ph type="sldNum" sz="quarter" idx="5"/>
          </p:nvPr>
        </p:nvSpPr>
        <p:spPr/>
        <p:txBody>
          <a:bodyPr/>
          <a:lstStyle/>
          <a:p>
            <a:fld id="{2A4FB4B9-6F76-1B4D-A27A-FA635D432ACB}" type="slidenum">
              <a:rPr lang="en-US" smtClean="0"/>
              <a:t>8</a:t>
            </a:fld>
            <a:endParaRPr lang="en-US"/>
          </a:p>
        </p:txBody>
      </p:sp>
    </p:spTree>
    <p:extLst>
      <p:ext uri="{BB962C8B-B14F-4D97-AF65-F5344CB8AC3E}">
        <p14:creationId xmlns:p14="http://schemas.microsoft.com/office/powerpoint/2010/main" val="360383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6EAEDE8-FCD6-4A8A-A5F1-1701BB4E7496}" type="slidenum">
              <a:rPr lang="en-IE" smtClean="0"/>
              <a:t>11</a:t>
            </a:fld>
            <a:endParaRPr lang="en-IE"/>
          </a:p>
        </p:txBody>
      </p:sp>
    </p:spTree>
    <p:extLst>
      <p:ext uri="{BB962C8B-B14F-4D97-AF65-F5344CB8AC3E}">
        <p14:creationId xmlns:p14="http://schemas.microsoft.com/office/powerpoint/2010/main" val="66840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6EAEDE8-FCD6-4A8A-A5F1-1701BB4E7496}" type="slidenum">
              <a:rPr lang="en-IE" smtClean="0"/>
              <a:t>12</a:t>
            </a:fld>
            <a:endParaRPr lang="en-IE"/>
          </a:p>
        </p:txBody>
      </p:sp>
    </p:spTree>
    <p:extLst>
      <p:ext uri="{BB962C8B-B14F-4D97-AF65-F5344CB8AC3E}">
        <p14:creationId xmlns:p14="http://schemas.microsoft.com/office/powerpoint/2010/main" val="118044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6EAEDE8-FCD6-4A8A-A5F1-1701BB4E7496}" type="slidenum">
              <a:rPr lang="en-IE" smtClean="0"/>
              <a:t>13</a:t>
            </a:fld>
            <a:endParaRPr lang="en-IE"/>
          </a:p>
        </p:txBody>
      </p:sp>
    </p:spTree>
    <p:extLst>
      <p:ext uri="{BB962C8B-B14F-4D97-AF65-F5344CB8AC3E}">
        <p14:creationId xmlns:p14="http://schemas.microsoft.com/office/powerpoint/2010/main" val="250250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6EAEDE8-FCD6-4A8A-A5F1-1701BB4E7496}" type="slidenum">
              <a:rPr lang="en-IE" smtClean="0"/>
              <a:t>24</a:t>
            </a:fld>
            <a:endParaRPr lang="en-IE"/>
          </a:p>
        </p:txBody>
      </p:sp>
    </p:spTree>
    <p:extLst>
      <p:ext uri="{BB962C8B-B14F-4D97-AF65-F5344CB8AC3E}">
        <p14:creationId xmlns:p14="http://schemas.microsoft.com/office/powerpoint/2010/main" val="324821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6"/>
          <p:cNvSpPr>
            <a:spLocks noGrp="1"/>
          </p:cNvSpPr>
          <p:nvPr>
            <p:ph type="dt" sz="half" idx="10"/>
          </p:nvPr>
        </p:nvSpPr>
        <p:spPr/>
        <p:txBody>
          <a:bodyPr/>
          <a:lstStyle/>
          <a:p>
            <a:fld id="{0F641A62-1639-4DCA-BB84-320BB90CC1C5}" type="datetimeFigureOut">
              <a:rPr lang="en-IE" smtClean="0"/>
              <a:t>20/01/2025</a:t>
            </a:fld>
            <a:endParaRPr lang="en-IE"/>
          </a:p>
        </p:txBody>
      </p:sp>
      <p:sp>
        <p:nvSpPr>
          <p:cNvPr id="8" name="Slide Number Placeholder 7"/>
          <p:cNvSpPr>
            <a:spLocks noGrp="1"/>
          </p:cNvSpPr>
          <p:nvPr>
            <p:ph type="sldNum" sz="quarter" idx="11"/>
          </p:nvPr>
        </p:nvSpPr>
        <p:spPr/>
        <p:txBody>
          <a:bodyPr/>
          <a:lstStyle/>
          <a:p>
            <a:fld id="{47DEDAAC-44CB-4E97-A4F2-96BBB3C54C6E}" type="slidenum">
              <a:rPr lang="en-IE" smtClean="0"/>
              <a:t>‹#›</a:t>
            </a:fld>
            <a:endParaRPr lang="en-IE"/>
          </a:p>
        </p:txBody>
      </p:sp>
      <p:sp>
        <p:nvSpPr>
          <p:cNvPr id="9" name="Footer Placeholder 8"/>
          <p:cNvSpPr>
            <a:spLocks noGrp="1"/>
          </p:cNvSpPr>
          <p:nvPr>
            <p:ph type="ftr" sz="quarter" idx="12"/>
          </p:nvPr>
        </p:nvSpPr>
        <p:spPr/>
        <p:txBody>
          <a:bodyPr/>
          <a:lstStyle/>
          <a:p>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41A62-1639-4DCA-BB84-320BB90CC1C5}" type="datetimeFigureOut">
              <a:rPr lang="en-IE" smtClean="0"/>
              <a:t>20/01/2025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7DEDAAC-44CB-4E97-A4F2-96BBB3C54C6E}"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41A62-1639-4DCA-BB84-320BB90CC1C5}" type="datetimeFigureOut">
              <a:rPr lang="en-IE" smtClean="0"/>
              <a:t>20/01/2025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7DEDAAC-44CB-4E97-A4F2-96BBB3C54C6E}" type="slidenum">
              <a:rPr lang="en-IE" smtClean="0"/>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AC6E9-F658-8855-BEC5-6D53188CB66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3B0282-AC98-13D6-8EB4-525491509317}"/>
              </a:ext>
            </a:extLst>
          </p:cNvPr>
          <p:cNvSpPr>
            <a:spLocks noGrp="1"/>
          </p:cNvSpPr>
          <p:nvPr>
            <p:ph type="dt" sz="half" idx="10"/>
          </p:nvPr>
        </p:nvSpPr>
        <p:spPr/>
        <p:txBody>
          <a:bodyPr/>
          <a:lstStyle/>
          <a:p>
            <a:fld id="{F5ADDD6C-5A02-0B45-8459-ECF57B0A848A}" type="datetimeFigureOut">
              <a:rPr lang="en-US" smtClean="0"/>
              <a:t>1/20/2025</a:t>
            </a:fld>
            <a:endParaRPr lang="en-US"/>
          </a:p>
        </p:txBody>
      </p:sp>
      <p:sp>
        <p:nvSpPr>
          <p:cNvPr id="5" name="Footer Placeholder 4">
            <a:extLst>
              <a:ext uri="{FF2B5EF4-FFF2-40B4-BE49-F238E27FC236}">
                <a16:creationId xmlns:a16="http://schemas.microsoft.com/office/drawing/2014/main" id="{BF77ACA8-FFF7-2F1F-4162-0FB3D567C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E389C-2EBB-D952-5FA1-00AA4F0AD740}"/>
              </a:ext>
            </a:extLst>
          </p:cNvPr>
          <p:cNvSpPr>
            <a:spLocks noGrp="1"/>
          </p:cNvSpPr>
          <p:nvPr>
            <p:ph type="sldNum" sz="quarter" idx="12"/>
          </p:nvPr>
        </p:nvSpPr>
        <p:spPr/>
        <p:txBody>
          <a:bodyPr/>
          <a:lstStyle/>
          <a:p>
            <a:fld id="{00EBF102-CAFA-D242-BD4D-4FB1B74ADAFA}" type="slidenum">
              <a:rPr lang="en-US" smtClean="0"/>
              <a:t>‹#›</a:t>
            </a:fld>
            <a:endParaRPr lang="en-US"/>
          </a:p>
        </p:txBody>
      </p:sp>
    </p:spTree>
    <p:extLst>
      <p:ext uri="{BB962C8B-B14F-4D97-AF65-F5344CB8AC3E}">
        <p14:creationId xmlns:p14="http://schemas.microsoft.com/office/powerpoint/2010/main" val="18655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AC6E9-F658-8855-BEC5-6D53188CB66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3B0282-AC98-13D6-8EB4-525491509317}"/>
              </a:ext>
            </a:extLst>
          </p:cNvPr>
          <p:cNvSpPr>
            <a:spLocks noGrp="1"/>
          </p:cNvSpPr>
          <p:nvPr>
            <p:ph type="dt" sz="half" idx="10"/>
          </p:nvPr>
        </p:nvSpPr>
        <p:spPr/>
        <p:txBody>
          <a:bodyPr/>
          <a:lstStyle/>
          <a:p>
            <a:fld id="{F5ADDD6C-5A02-0B45-8459-ECF57B0A848A}" type="datetimeFigureOut">
              <a:rPr lang="en-US" smtClean="0"/>
              <a:t>1/20/2025</a:t>
            </a:fld>
            <a:endParaRPr lang="en-US"/>
          </a:p>
        </p:txBody>
      </p:sp>
      <p:sp>
        <p:nvSpPr>
          <p:cNvPr id="5" name="Footer Placeholder 4">
            <a:extLst>
              <a:ext uri="{FF2B5EF4-FFF2-40B4-BE49-F238E27FC236}">
                <a16:creationId xmlns:a16="http://schemas.microsoft.com/office/drawing/2014/main" id="{BF77ACA8-FFF7-2F1F-4162-0FB3D567C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E389C-2EBB-D952-5FA1-00AA4F0AD740}"/>
              </a:ext>
            </a:extLst>
          </p:cNvPr>
          <p:cNvSpPr>
            <a:spLocks noGrp="1"/>
          </p:cNvSpPr>
          <p:nvPr>
            <p:ph type="sldNum" sz="quarter" idx="12"/>
          </p:nvPr>
        </p:nvSpPr>
        <p:spPr/>
        <p:txBody>
          <a:bodyPr/>
          <a:lstStyle/>
          <a:p>
            <a:fld id="{00EBF102-CAFA-D242-BD4D-4FB1B74ADAFA}" type="slidenum">
              <a:rPr lang="en-US" smtClean="0"/>
              <a:t>‹#›</a:t>
            </a:fld>
            <a:endParaRPr lang="en-US"/>
          </a:p>
        </p:txBody>
      </p:sp>
    </p:spTree>
    <p:extLst>
      <p:ext uri="{BB962C8B-B14F-4D97-AF65-F5344CB8AC3E}">
        <p14:creationId xmlns:p14="http://schemas.microsoft.com/office/powerpoint/2010/main" val="278628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41A62-1639-4DCA-BB84-320BB90CC1C5}" type="datetimeFigureOut">
              <a:rPr lang="en-IE" smtClean="0"/>
              <a:t>20/01/2025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7DEDAAC-44CB-4E97-A4F2-96BBB3C54C6E}"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641A62-1639-4DCA-BB84-320BB90CC1C5}" type="datetimeFigureOut">
              <a:rPr lang="en-IE" smtClean="0"/>
              <a:t>20/01/2025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7DEDAAC-44CB-4E97-A4F2-96BBB3C54C6E}" type="slidenum">
              <a:rPr lang="en-IE" smtClean="0"/>
              <a:t>‹#›</a:t>
            </a:fld>
            <a:endParaRPr lang="en-I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41A62-1639-4DCA-BB84-320BB90CC1C5}" type="datetimeFigureOut">
              <a:rPr lang="en-IE" smtClean="0"/>
              <a:t>20/01/2025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7DEDAAC-44CB-4E97-A4F2-96BBB3C54C6E}" type="slidenum">
              <a:rPr lang="en-IE" smtClean="0"/>
              <a:t>‹#›</a:t>
            </a:fld>
            <a:endParaRPr lang="en-IE"/>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F641A62-1639-4DCA-BB84-320BB90CC1C5}" type="datetimeFigureOut">
              <a:rPr lang="en-IE" smtClean="0"/>
              <a:t>20/01/2025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7DEDAAC-44CB-4E97-A4F2-96BBB3C54C6E}" type="slidenum">
              <a:rPr lang="en-IE" smtClean="0"/>
              <a:t>‹#›</a:t>
            </a:fld>
            <a:endParaRPr lang="en-IE"/>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41A62-1639-4DCA-BB84-320BB90CC1C5}" type="datetimeFigureOut">
              <a:rPr lang="en-IE" smtClean="0"/>
              <a:t>20/01/2025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7DEDAAC-44CB-4E97-A4F2-96BBB3C54C6E}"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41A62-1639-4DCA-BB84-320BB90CC1C5}" type="datetimeFigureOut">
              <a:rPr lang="en-IE" smtClean="0"/>
              <a:t>20/01/2025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7DEDAAC-44CB-4E97-A4F2-96BBB3C54C6E}"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41A62-1639-4DCA-BB84-320BB90CC1C5}" type="datetimeFigureOut">
              <a:rPr lang="en-IE" smtClean="0"/>
              <a:t>20/01/2025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7DEDAAC-44CB-4E97-A4F2-96BBB3C54C6E}" type="slidenum">
              <a:rPr lang="en-IE" smtClean="0"/>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41A62-1639-4DCA-BB84-320BB90CC1C5}" type="datetimeFigureOut">
              <a:rPr lang="en-IE" smtClean="0"/>
              <a:t>20/01/2025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7DEDAAC-44CB-4E97-A4F2-96BBB3C54C6E}" type="slidenum">
              <a:rPr lang="en-IE" smtClean="0"/>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F641A62-1639-4DCA-BB84-320BB90CC1C5}" type="datetimeFigureOut">
              <a:rPr lang="en-IE" smtClean="0"/>
              <a:t>20/01/2025</a:t>
            </a:fld>
            <a:endParaRPr lang="en-I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I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7DEDAAC-44CB-4E97-A4F2-96BBB3C54C6E}" type="slidenum">
              <a:rPr lang="en-IE" smtClean="0"/>
              <a:t>‹#›</a:t>
            </a:fld>
            <a:endParaRPr lang="en-I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orrisokanecc.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1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xgear.i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buseireann.i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ebwise.i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hyperlink" Target="http://www.borrisokanecu.ie/" TargetMode="External"/><Relationship Id="rId2" Type="http://schemas.openxmlformats.org/officeDocument/2006/relationships/hyperlink" Target="mailto:info@borrisokanecu.i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2135"/>
            <a:ext cx="7772400" cy="2764666"/>
          </a:xfrm>
        </p:spPr>
        <p:txBody>
          <a:bodyPr>
            <a:noAutofit/>
          </a:bodyPr>
          <a:lstStyle/>
          <a:p>
            <a:r>
              <a:rPr lang="en-IE" sz="6000" dirty="0"/>
              <a:t>Information meeting 1</a:t>
            </a:r>
            <a:r>
              <a:rPr lang="en-IE" sz="6000" baseline="30000" dirty="0"/>
              <a:t>st</a:t>
            </a:r>
            <a:r>
              <a:rPr lang="en-IE" sz="6000" dirty="0"/>
              <a:t> Year Sept 2025</a:t>
            </a:r>
          </a:p>
        </p:txBody>
      </p:sp>
      <p:sp>
        <p:nvSpPr>
          <p:cNvPr id="3" name="Subtitle 2"/>
          <p:cNvSpPr>
            <a:spLocks noGrp="1"/>
          </p:cNvSpPr>
          <p:nvPr>
            <p:ph type="subTitle" idx="1"/>
          </p:nvPr>
        </p:nvSpPr>
        <p:spPr>
          <a:xfrm>
            <a:off x="1371600" y="5326488"/>
            <a:ext cx="6400800" cy="1219200"/>
          </a:xfrm>
        </p:spPr>
        <p:txBody>
          <a:bodyPr>
            <a:normAutofit/>
          </a:bodyPr>
          <a:lstStyle/>
          <a:p>
            <a:r>
              <a:rPr lang="en-GB" dirty="0"/>
              <a:t>Mon 20</a:t>
            </a:r>
            <a:r>
              <a:rPr lang="en-GB" baseline="30000" dirty="0"/>
              <a:t>th</a:t>
            </a:r>
            <a:r>
              <a:rPr lang="en-GB" dirty="0"/>
              <a:t> Jan 2025</a:t>
            </a:r>
            <a:endParaRPr lang="en-IE" dirty="0"/>
          </a:p>
        </p:txBody>
      </p:sp>
      <p:pic>
        <p:nvPicPr>
          <p:cNvPr id="4" name="Picture 3" descr="Screen Clipping">
            <a:extLst>
              <a:ext uri="{FF2B5EF4-FFF2-40B4-BE49-F238E27FC236}">
                <a16:creationId xmlns:a16="http://schemas.microsoft.com/office/drawing/2014/main" id="{29A0C081-BDC7-4155-807A-F67B1E6BF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Tree>
    <p:extLst>
      <p:ext uri="{BB962C8B-B14F-4D97-AF65-F5344CB8AC3E}">
        <p14:creationId xmlns:p14="http://schemas.microsoft.com/office/powerpoint/2010/main" val="101606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66D94-EC6A-457C-847F-BDEB4696833F}"/>
              </a:ext>
            </a:extLst>
          </p:cNvPr>
          <p:cNvSpPr>
            <a:spLocks noGrp="1"/>
          </p:cNvSpPr>
          <p:nvPr>
            <p:ph idx="1"/>
          </p:nvPr>
        </p:nvSpPr>
        <p:spPr>
          <a:xfrm>
            <a:off x="457200" y="2467992"/>
            <a:ext cx="8229600" cy="3658171"/>
          </a:xfrm>
        </p:spPr>
        <p:txBody>
          <a:bodyPr/>
          <a:lstStyle/>
          <a:p>
            <a:endParaRPr lang="en-IE" dirty="0"/>
          </a:p>
          <a:p>
            <a:r>
              <a:rPr lang="en-IE" dirty="0"/>
              <a:t>Need to be relatively new for use of current apps and software.</a:t>
            </a:r>
          </a:p>
          <a:p>
            <a:endParaRPr lang="en-IE" dirty="0"/>
          </a:p>
          <a:p>
            <a:r>
              <a:rPr lang="en-IE" dirty="0"/>
              <a:t>Storage needs to be considered.</a:t>
            </a:r>
          </a:p>
          <a:p>
            <a:pPr lvl="1"/>
            <a:r>
              <a:rPr lang="en-IE" dirty="0"/>
              <a:t>New iPad minimum 64GB</a:t>
            </a:r>
          </a:p>
          <a:p>
            <a:pPr lvl="1"/>
            <a:r>
              <a:rPr lang="en-IE" dirty="0"/>
              <a:t>Old iPads may be 16GB or 32GB</a:t>
            </a:r>
          </a:p>
          <a:p>
            <a:pPr lvl="1"/>
            <a:endParaRPr lang="en-IE" dirty="0"/>
          </a:p>
          <a:p>
            <a:r>
              <a:rPr lang="en-IE" dirty="0"/>
              <a:t>iPad will be used for six years – need to consider.</a:t>
            </a:r>
          </a:p>
        </p:txBody>
      </p:sp>
      <p:pic>
        <p:nvPicPr>
          <p:cNvPr id="4" name="Picture 3" descr="Screen Clipping">
            <a:extLst>
              <a:ext uri="{FF2B5EF4-FFF2-40B4-BE49-F238E27FC236}">
                <a16:creationId xmlns:a16="http://schemas.microsoft.com/office/drawing/2014/main" id="{95EBBEA6-2CB6-41E3-882E-0592B999A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
        <p:nvSpPr>
          <p:cNvPr id="2" name="Title 1">
            <a:extLst>
              <a:ext uri="{FF2B5EF4-FFF2-40B4-BE49-F238E27FC236}">
                <a16:creationId xmlns:a16="http://schemas.microsoft.com/office/drawing/2014/main" id="{3B44756C-A191-435F-9436-A74F481480B9}"/>
              </a:ext>
            </a:extLst>
          </p:cNvPr>
          <p:cNvSpPr>
            <a:spLocks noGrp="1"/>
          </p:cNvSpPr>
          <p:nvPr>
            <p:ph type="title"/>
          </p:nvPr>
        </p:nvSpPr>
        <p:spPr>
          <a:xfrm>
            <a:off x="306279" y="976544"/>
            <a:ext cx="8229600" cy="783454"/>
          </a:xfrm>
        </p:spPr>
        <p:txBody>
          <a:bodyPr/>
          <a:lstStyle/>
          <a:p>
            <a:pPr>
              <a:lnSpc>
                <a:spcPct val="5272727"/>
              </a:lnSpc>
            </a:pPr>
            <a:r>
              <a:rPr lang="en-IE" sz="4400" dirty="0" err="1"/>
              <a:t>Preused</a:t>
            </a:r>
            <a:r>
              <a:rPr lang="en-IE" sz="4400" dirty="0"/>
              <a:t> </a:t>
            </a:r>
            <a:r>
              <a:rPr lang="en-IE" sz="4400" dirty="0" err="1"/>
              <a:t>Ipads</a:t>
            </a:r>
            <a:r>
              <a:rPr lang="en-IE" sz="4400" dirty="0"/>
              <a:t>.</a:t>
            </a:r>
            <a:endParaRPr lang="en-US"/>
          </a:p>
        </p:txBody>
      </p:sp>
    </p:spTree>
    <p:extLst>
      <p:ext uri="{BB962C8B-B14F-4D97-AF65-F5344CB8AC3E}">
        <p14:creationId xmlns:p14="http://schemas.microsoft.com/office/powerpoint/2010/main" val="120570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85243"/>
            <a:ext cx="8229600" cy="3240920"/>
          </a:xfrm>
        </p:spPr>
        <p:txBody>
          <a:bodyPr>
            <a:normAutofit fontScale="77500" lnSpcReduction="20000"/>
          </a:bodyPr>
          <a:lstStyle/>
          <a:p>
            <a:r>
              <a:rPr lang="en-IE" sz="5100" dirty="0"/>
              <a:t>Social Media Policy.</a:t>
            </a:r>
          </a:p>
          <a:p>
            <a:r>
              <a:rPr lang="en-IE" sz="5100" dirty="0" err="1"/>
              <a:t>IPad</a:t>
            </a:r>
            <a:r>
              <a:rPr lang="en-IE" sz="5100" dirty="0"/>
              <a:t> Acceptable Usage Policy</a:t>
            </a:r>
          </a:p>
          <a:p>
            <a:r>
              <a:rPr lang="en-IE" sz="5100" dirty="0"/>
              <a:t>ICT Acceptable Use Policy</a:t>
            </a:r>
          </a:p>
          <a:p>
            <a:r>
              <a:rPr lang="en-IE" sz="5100" dirty="0"/>
              <a:t>All available on school website: </a:t>
            </a:r>
            <a:r>
              <a:rPr lang="en-IE" sz="5100" dirty="0">
                <a:hlinkClick r:id="rId3"/>
              </a:rPr>
              <a:t>www.borrisokanecc.ie</a:t>
            </a:r>
            <a:r>
              <a:rPr lang="en-IE" sz="5100" dirty="0"/>
              <a:t> </a:t>
            </a:r>
          </a:p>
          <a:p>
            <a:endParaRPr lang="en-IE" dirty="0"/>
          </a:p>
          <a:p>
            <a:endParaRPr lang="en-IE" dirty="0"/>
          </a:p>
          <a:p>
            <a:endParaRPr lang="en-IE" dirty="0"/>
          </a:p>
        </p:txBody>
      </p:sp>
      <p:pic>
        <p:nvPicPr>
          <p:cNvPr id="4" name="Picture 3" descr="Screen Clipping">
            <a:extLst>
              <a:ext uri="{FF2B5EF4-FFF2-40B4-BE49-F238E27FC236}">
                <a16:creationId xmlns:a16="http://schemas.microsoft.com/office/drawing/2014/main" id="{D8EE3A75-AF70-45E3-BBD2-779C636F0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
        <p:nvSpPr>
          <p:cNvPr id="2" name="Title 1"/>
          <p:cNvSpPr>
            <a:spLocks noGrp="1"/>
          </p:cNvSpPr>
          <p:nvPr>
            <p:ph type="title"/>
          </p:nvPr>
        </p:nvSpPr>
        <p:spPr>
          <a:xfrm>
            <a:off x="528221" y="899573"/>
            <a:ext cx="8229600" cy="868363"/>
          </a:xfrm>
        </p:spPr>
        <p:txBody>
          <a:bodyPr/>
          <a:lstStyle/>
          <a:p>
            <a:pPr>
              <a:lnSpc>
                <a:spcPct val="5800000"/>
              </a:lnSpc>
            </a:pPr>
            <a:r>
              <a:rPr lang="en-IE" sz="4000" dirty="0"/>
              <a:t>Relevant School Policies</a:t>
            </a:r>
            <a:endParaRPr lang="en-US"/>
          </a:p>
        </p:txBody>
      </p:sp>
    </p:spTree>
    <p:extLst>
      <p:ext uri="{BB962C8B-B14F-4D97-AF65-F5344CB8AC3E}">
        <p14:creationId xmlns:p14="http://schemas.microsoft.com/office/powerpoint/2010/main" val="67877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066"/>
            <a:ext cx="8229600" cy="4651899"/>
          </a:xfrm>
        </p:spPr>
        <p:txBody>
          <a:bodyPr>
            <a:normAutofit/>
          </a:bodyPr>
          <a:lstStyle/>
          <a:p>
            <a:r>
              <a:rPr lang="en-IE" dirty="0"/>
              <a:t>Purchase iPad from online store – Details will be emailed as soon as store is open.</a:t>
            </a:r>
          </a:p>
          <a:p>
            <a:endParaRPr lang="en-IE" dirty="0"/>
          </a:p>
          <a:p>
            <a:pPr marL="0" indent="0">
              <a:buNone/>
            </a:pPr>
            <a:r>
              <a:rPr lang="en-IE" dirty="0"/>
              <a:t>Payment to school of:</a:t>
            </a:r>
          </a:p>
          <a:p>
            <a:r>
              <a:rPr lang="en-IE" dirty="0"/>
              <a:t>€90 by June 30</a:t>
            </a:r>
            <a:r>
              <a:rPr lang="en-IE" baseline="30000" dirty="0"/>
              <a:t>th</a:t>
            </a:r>
            <a:r>
              <a:rPr lang="en-IE" dirty="0"/>
              <a:t> 2025. Can be paid in instalments on electronic payment system Way2Pay</a:t>
            </a:r>
          </a:p>
          <a:p>
            <a:pPr marL="0" indent="0">
              <a:buNone/>
            </a:pPr>
            <a:endParaRPr lang="en-IE" dirty="0"/>
          </a:p>
          <a:p>
            <a:pPr marL="0" indent="0">
              <a:buNone/>
            </a:pPr>
            <a:endParaRPr lang="en-IE" dirty="0"/>
          </a:p>
        </p:txBody>
      </p:sp>
      <p:pic>
        <p:nvPicPr>
          <p:cNvPr id="4" name="Picture 3" descr="Screen Clipping">
            <a:extLst>
              <a:ext uri="{FF2B5EF4-FFF2-40B4-BE49-F238E27FC236}">
                <a16:creationId xmlns:a16="http://schemas.microsoft.com/office/drawing/2014/main" id="{2AADF7D1-658F-404E-98A3-2FC3A6B9A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
        <p:nvSpPr>
          <p:cNvPr id="2" name="Title 1"/>
          <p:cNvSpPr>
            <a:spLocks noGrp="1"/>
          </p:cNvSpPr>
          <p:nvPr>
            <p:ph type="title"/>
          </p:nvPr>
        </p:nvSpPr>
        <p:spPr>
          <a:xfrm>
            <a:off x="332913" y="1085111"/>
            <a:ext cx="8229600" cy="650289"/>
          </a:xfrm>
        </p:spPr>
        <p:txBody>
          <a:bodyPr/>
          <a:lstStyle/>
          <a:p>
            <a:pPr>
              <a:lnSpc>
                <a:spcPct val="5272727"/>
              </a:lnSpc>
            </a:pPr>
            <a:r>
              <a:rPr lang="en-IE" sz="4400" dirty="0"/>
              <a:t>Payment Schedule</a:t>
            </a:r>
            <a:endParaRPr lang="en-US"/>
          </a:p>
        </p:txBody>
      </p:sp>
    </p:spTree>
    <p:extLst>
      <p:ext uri="{BB962C8B-B14F-4D97-AF65-F5344CB8AC3E}">
        <p14:creationId xmlns:p14="http://schemas.microsoft.com/office/powerpoint/2010/main" val="391824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0888"/>
            <a:ext cx="8229600" cy="3705275"/>
          </a:xfrm>
        </p:spPr>
        <p:txBody>
          <a:bodyPr>
            <a:normAutofit lnSpcReduction="10000"/>
          </a:bodyPr>
          <a:lstStyle/>
          <a:p>
            <a:r>
              <a:rPr lang="en-IE" dirty="0" err="1"/>
              <a:t>Vsware</a:t>
            </a:r>
            <a:endParaRPr lang="en-IE" dirty="0"/>
          </a:p>
          <a:p>
            <a:r>
              <a:rPr lang="en-IE" dirty="0"/>
              <a:t>Records</a:t>
            </a:r>
          </a:p>
          <a:p>
            <a:pPr lvl="1"/>
            <a:r>
              <a:rPr lang="en-IE" dirty="0"/>
              <a:t>Attendance</a:t>
            </a:r>
          </a:p>
          <a:p>
            <a:pPr lvl="1"/>
            <a:r>
              <a:rPr lang="en-IE" dirty="0"/>
              <a:t>Exam Results and reports</a:t>
            </a:r>
          </a:p>
          <a:p>
            <a:pPr lvl="1"/>
            <a:r>
              <a:rPr lang="en-IE" dirty="0"/>
              <a:t>Events – behaviour and positive comments.</a:t>
            </a:r>
          </a:p>
          <a:p>
            <a:pPr lvl="1"/>
            <a:r>
              <a:rPr lang="en-IE" dirty="0"/>
              <a:t>Target Setting.</a:t>
            </a:r>
          </a:p>
          <a:p>
            <a:pPr lvl="1"/>
            <a:r>
              <a:rPr lang="en-IE" dirty="0"/>
              <a:t>Athena</a:t>
            </a:r>
          </a:p>
          <a:p>
            <a:pPr lvl="1"/>
            <a:endParaRPr lang="en-IE" dirty="0"/>
          </a:p>
          <a:p>
            <a:r>
              <a:rPr lang="en-IE" dirty="0"/>
              <a:t>You will be given username and password, web address to access this in June 2025.  Access will be available from August 2025.</a:t>
            </a:r>
          </a:p>
        </p:txBody>
      </p:sp>
      <p:pic>
        <p:nvPicPr>
          <p:cNvPr id="4" name="Picture 3" descr="Screen Clipping">
            <a:extLst>
              <a:ext uri="{FF2B5EF4-FFF2-40B4-BE49-F238E27FC236}">
                <a16:creationId xmlns:a16="http://schemas.microsoft.com/office/drawing/2014/main" id="{C24714A6-025F-4912-9D04-BB95D7A0F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
        <p:nvSpPr>
          <p:cNvPr id="2" name="Title 1"/>
          <p:cNvSpPr>
            <a:spLocks noGrp="1"/>
          </p:cNvSpPr>
          <p:nvPr>
            <p:ph type="title"/>
          </p:nvPr>
        </p:nvSpPr>
        <p:spPr>
          <a:xfrm>
            <a:off x="661387" y="1457111"/>
            <a:ext cx="8229600" cy="547700"/>
          </a:xfrm>
        </p:spPr>
        <p:txBody>
          <a:bodyPr/>
          <a:lstStyle/>
          <a:p>
            <a:pPr>
              <a:lnSpc>
                <a:spcPct val="8285714"/>
              </a:lnSpc>
            </a:pPr>
            <a:r>
              <a:rPr lang="en-IE" sz="2800" dirty="0"/>
              <a:t>Access to Schools Record System for your child</a:t>
            </a:r>
            <a:endParaRPr lang="en-US"/>
          </a:p>
        </p:txBody>
      </p:sp>
    </p:spTree>
    <p:extLst>
      <p:ext uri="{BB962C8B-B14F-4D97-AF65-F5344CB8AC3E}">
        <p14:creationId xmlns:p14="http://schemas.microsoft.com/office/powerpoint/2010/main" val="309138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BEDE9-DF00-4313-821D-1DA23FA1D20A}"/>
              </a:ext>
            </a:extLst>
          </p:cNvPr>
          <p:cNvSpPr>
            <a:spLocks noGrp="1"/>
          </p:cNvSpPr>
          <p:nvPr>
            <p:ph idx="1"/>
          </p:nvPr>
        </p:nvSpPr>
        <p:spPr>
          <a:xfrm>
            <a:off x="457200" y="2228295"/>
            <a:ext cx="8229600" cy="4358936"/>
          </a:xfrm>
        </p:spPr>
        <p:txBody>
          <a:bodyPr>
            <a:normAutofit fontScale="92500" lnSpcReduction="10000"/>
          </a:bodyPr>
          <a:lstStyle/>
          <a:p>
            <a:pPr marL="0" indent="0">
              <a:buNone/>
            </a:pPr>
            <a:r>
              <a:rPr lang="en-IE" b="1" u="sng" dirty="0">
                <a:solidFill>
                  <a:srgbClr val="FF0000"/>
                </a:solidFill>
              </a:rPr>
              <a:t>GDPR</a:t>
            </a:r>
          </a:p>
          <a:p>
            <a:r>
              <a:rPr lang="en-IE" dirty="0"/>
              <a:t>School must have permission to use photos</a:t>
            </a:r>
          </a:p>
          <a:p>
            <a:endParaRPr lang="en-IE" dirty="0"/>
          </a:p>
          <a:p>
            <a:r>
              <a:rPr lang="en-IE" dirty="0"/>
              <a:t>Social Media – Twitter, Facebook and Instagram. Can view from school website.</a:t>
            </a:r>
          </a:p>
          <a:p>
            <a:endParaRPr lang="en-IE" dirty="0"/>
          </a:p>
          <a:p>
            <a:r>
              <a:rPr lang="en-IE" dirty="0"/>
              <a:t>On Social Media no names </a:t>
            </a:r>
          </a:p>
          <a:p>
            <a:endParaRPr lang="en-IE" dirty="0"/>
          </a:p>
          <a:p>
            <a:r>
              <a:rPr lang="en-IE" dirty="0"/>
              <a:t>Photos also used on Local Newspapers</a:t>
            </a:r>
          </a:p>
          <a:p>
            <a:endParaRPr lang="en-IE" dirty="0"/>
          </a:p>
          <a:p>
            <a:r>
              <a:rPr lang="en-IE" dirty="0"/>
              <a:t>Names used on Newspapers.</a:t>
            </a:r>
          </a:p>
        </p:txBody>
      </p:sp>
      <p:pic>
        <p:nvPicPr>
          <p:cNvPr id="4" name="Picture 3" descr="Screen Clipping">
            <a:extLst>
              <a:ext uri="{FF2B5EF4-FFF2-40B4-BE49-F238E27FC236}">
                <a16:creationId xmlns:a16="http://schemas.microsoft.com/office/drawing/2014/main" id="{1BBEC0B1-0712-4835-BDBD-EE6AFAE65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
        <p:nvSpPr>
          <p:cNvPr id="2" name="Title 1">
            <a:extLst>
              <a:ext uri="{FF2B5EF4-FFF2-40B4-BE49-F238E27FC236}">
                <a16:creationId xmlns:a16="http://schemas.microsoft.com/office/drawing/2014/main" id="{059BE2AC-2D38-4F3F-879B-990E6FC0EF7A}"/>
              </a:ext>
            </a:extLst>
          </p:cNvPr>
          <p:cNvSpPr>
            <a:spLocks noGrp="1"/>
          </p:cNvSpPr>
          <p:nvPr>
            <p:ph type="title"/>
          </p:nvPr>
        </p:nvSpPr>
        <p:spPr>
          <a:xfrm>
            <a:off x="217503" y="1214020"/>
            <a:ext cx="8229600" cy="552635"/>
          </a:xfrm>
        </p:spPr>
        <p:txBody>
          <a:bodyPr/>
          <a:lstStyle/>
          <a:p>
            <a:pPr>
              <a:lnSpc>
                <a:spcPct val="6444444"/>
              </a:lnSpc>
            </a:pPr>
            <a:r>
              <a:rPr lang="en-IE" sz="3600" dirty="0"/>
              <a:t>Permission for Photos</a:t>
            </a:r>
            <a:endParaRPr lang="en-US"/>
          </a:p>
        </p:txBody>
      </p:sp>
    </p:spTree>
    <p:extLst>
      <p:ext uri="{BB962C8B-B14F-4D97-AF65-F5344CB8AC3E}">
        <p14:creationId xmlns:p14="http://schemas.microsoft.com/office/powerpoint/2010/main" val="285233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F47A3-225A-44EB-B7E0-C45B5CD09E5B}"/>
              </a:ext>
            </a:extLst>
          </p:cNvPr>
          <p:cNvSpPr>
            <a:spLocks noGrp="1"/>
          </p:cNvSpPr>
          <p:nvPr>
            <p:ph idx="1"/>
          </p:nvPr>
        </p:nvSpPr>
        <p:spPr>
          <a:xfrm>
            <a:off x="457200" y="2441359"/>
            <a:ext cx="8229600" cy="3684804"/>
          </a:xfrm>
        </p:spPr>
        <p:txBody>
          <a:bodyPr>
            <a:normAutofit/>
          </a:bodyPr>
          <a:lstStyle/>
          <a:p>
            <a:r>
              <a:rPr lang="en-IE" dirty="0"/>
              <a:t>Before end of March you will get text from school – total €90, Can be paid in instalments.</a:t>
            </a:r>
          </a:p>
          <a:p>
            <a:r>
              <a:rPr lang="en-IE" dirty="0"/>
              <a:t>When iPad Store is setup you will be sent details by email and text.</a:t>
            </a:r>
          </a:p>
          <a:p>
            <a:r>
              <a:rPr lang="en-IE" dirty="0"/>
              <a:t>Will email in relation to dates for Cat4 testing, will let primary schools know, also up on social media.</a:t>
            </a:r>
          </a:p>
          <a:p>
            <a:r>
              <a:rPr lang="en-IE" dirty="0"/>
              <a:t>Notified when school books and stationary are ready for collection.</a:t>
            </a:r>
          </a:p>
          <a:p>
            <a:endParaRPr lang="en-IE" dirty="0"/>
          </a:p>
          <a:p>
            <a:endParaRPr lang="en-IE" dirty="0"/>
          </a:p>
        </p:txBody>
      </p:sp>
      <p:pic>
        <p:nvPicPr>
          <p:cNvPr id="4" name="Picture 3" descr="Screen Clipping">
            <a:extLst>
              <a:ext uri="{FF2B5EF4-FFF2-40B4-BE49-F238E27FC236}">
                <a16:creationId xmlns:a16="http://schemas.microsoft.com/office/drawing/2014/main" id="{04B60C7A-7FB6-42E0-8C9C-2C32B2D3F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
        <p:nvSpPr>
          <p:cNvPr id="2" name="Title 1">
            <a:extLst>
              <a:ext uri="{FF2B5EF4-FFF2-40B4-BE49-F238E27FC236}">
                <a16:creationId xmlns:a16="http://schemas.microsoft.com/office/drawing/2014/main" id="{B24D3C69-F637-4330-913E-7DFCC3090A8D}"/>
              </a:ext>
            </a:extLst>
          </p:cNvPr>
          <p:cNvSpPr>
            <a:spLocks noGrp="1"/>
          </p:cNvSpPr>
          <p:nvPr>
            <p:ph type="title"/>
          </p:nvPr>
        </p:nvSpPr>
        <p:spPr>
          <a:xfrm>
            <a:off x="457200" y="949543"/>
            <a:ext cx="8229600" cy="765699"/>
          </a:xfrm>
        </p:spPr>
        <p:txBody>
          <a:bodyPr/>
          <a:lstStyle/>
          <a:p>
            <a:pPr>
              <a:lnSpc>
                <a:spcPct val="5800000"/>
              </a:lnSpc>
            </a:pPr>
            <a:r>
              <a:rPr lang="en-IE" sz="4000" dirty="0"/>
              <a:t>Next Steps - Summary</a:t>
            </a:r>
            <a:endParaRPr lang="en-US"/>
          </a:p>
        </p:txBody>
      </p:sp>
    </p:spTree>
    <p:extLst>
      <p:ext uri="{BB962C8B-B14F-4D97-AF65-F5344CB8AC3E}">
        <p14:creationId xmlns:p14="http://schemas.microsoft.com/office/powerpoint/2010/main" val="74589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F1D5-C8D0-4E03-87EB-E31F5FABE58D}"/>
              </a:ext>
            </a:extLst>
          </p:cNvPr>
          <p:cNvSpPr>
            <a:spLocks noGrp="1"/>
          </p:cNvSpPr>
          <p:nvPr>
            <p:ph type="title"/>
          </p:nvPr>
        </p:nvSpPr>
        <p:spPr>
          <a:xfrm>
            <a:off x="457200" y="0"/>
            <a:ext cx="8229600" cy="976544"/>
          </a:xfrm>
        </p:spPr>
        <p:txBody>
          <a:bodyPr/>
          <a:lstStyle/>
          <a:p>
            <a:pPr>
              <a:lnSpc>
                <a:spcPct val="4296296"/>
              </a:lnSpc>
            </a:pPr>
            <a:r>
              <a:rPr lang="en-IE" dirty="0"/>
              <a:t>School Uniform</a:t>
            </a:r>
            <a:endParaRPr lang="en-US"/>
          </a:p>
        </p:txBody>
      </p:sp>
      <p:sp>
        <p:nvSpPr>
          <p:cNvPr id="3" name="Content Placeholder 2">
            <a:extLst>
              <a:ext uri="{FF2B5EF4-FFF2-40B4-BE49-F238E27FC236}">
                <a16:creationId xmlns:a16="http://schemas.microsoft.com/office/drawing/2014/main" id="{52A3E16A-D2C4-4B26-9DE0-99BC8656FB15}"/>
              </a:ext>
            </a:extLst>
          </p:cNvPr>
          <p:cNvSpPr>
            <a:spLocks noGrp="1"/>
          </p:cNvSpPr>
          <p:nvPr>
            <p:ph idx="1"/>
          </p:nvPr>
        </p:nvSpPr>
        <p:spPr>
          <a:xfrm>
            <a:off x="457200" y="887768"/>
            <a:ext cx="8229600" cy="5238396"/>
          </a:xfrm>
        </p:spPr>
        <p:txBody>
          <a:bodyPr/>
          <a:lstStyle/>
          <a:p>
            <a:r>
              <a:rPr lang="en-IE" dirty="0"/>
              <a:t>The school uniform is available from </a:t>
            </a:r>
            <a:r>
              <a:rPr lang="en-IE" dirty="0" err="1"/>
              <a:t>Slatterys</a:t>
            </a:r>
            <a:r>
              <a:rPr lang="en-IE" dirty="0"/>
              <a:t>, Pearse St., Nenagh, Co. Tipperary.</a:t>
            </a:r>
          </a:p>
          <a:p>
            <a:endParaRPr lang="en-IE" dirty="0"/>
          </a:p>
          <a:p>
            <a:r>
              <a:rPr lang="en-IE" dirty="0"/>
              <a:t>School Jumper with Crest and Skirt only available from Slattery’s </a:t>
            </a:r>
          </a:p>
          <a:p>
            <a:r>
              <a:rPr lang="en-IE" dirty="0"/>
              <a:t>Navy Uniform Trousers and white shirt can be purchased in other shops. </a:t>
            </a:r>
          </a:p>
          <a:p>
            <a:r>
              <a:rPr lang="en-IE" dirty="0"/>
              <a:t>Footwear – Black/Brown shoes or boots. Also Decks or equivalent can be worn – navy, navy/green, black, brown. If wearing runners they must be completely black.</a:t>
            </a:r>
          </a:p>
          <a:p>
            <a:r>
              <a:rPr lang="en-IE" dirty="0"/>
              <a:t>PE Uniform – purchase online  </a:t>
            </a:r>
            <a:r>
              <a:rPr lang="en-IE" dirty="0">
                <a:hlinkClick r:id="rId2"/>
              </a:rPr>
              <a:t>www.xgear.ie</a:t>
            </a:r>
            <a:r>
              <a:rPr lang="en-IE" dirty="0"/>
              <a:t> </a:t>
            </a:r>
          </a:p>
          <a:p>
            <a:endParaRPr lang="en-IE" dirty="0"/>
          </a:p>
        </p:txBody>
      </p:sp>
    </p:spTree>
    <p:extLst>
      <p:ext uri="{BB962C8B-B14F-4D97-AF65-F5344CB8AC3E}">
        <p14:creationId xmlns:p14="http://schemas.microsoft.com/office/powerpoint/2010/main" val="43219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CA32-5CF6-95AE-9580-CDD8EDDA5D20}"/>
              </a:ext>
            </a:extLst>
          </p:cNvPr>
          <p:cNvSpPr>
            <a:spLocks noGrp="1"/>
          </p:cNvSpPr>
          <p:nvPr>
            <p:ph type="title"/>
          </p:nvPr>
        </p:nvSpPr>
        <p:spPr>
          <a:xfrm>
            <a:off x="457200" y="0"/>
            <a:ext cx="8229600" cy="1600200"/>
          </a:xfrm>
        </p:spPr>
        <p:txBody>
          <a:bodyPr anchor="b">
            <a:normAutofit/>
          </a:bodyPr>
          <a:lstStyle/>
          <a:p>
            <a:r>
              <a:rPr lang="en-GB" dirty="0"/>
              <a:t>Uniform </a:t>
            </a:r>
            <a:r>
              <a:rPr lang="en-GB" dirty="0" err="1"/>
              <a:t>Slatterys</a:t>
            </a:r>
            <a:r>
              <a:rPr lang="en-GB" dirty="0"/>
              <a:t> Nenagh</a:t>
            </a:r>
            <a:endParaRPr lang="en-US" dirty="0"/>
          </a:p>
        </p:txBody>
      </p:sp>
      <p:pic>
        <p:nvPicPr>
          <p:cNvPr id="4" name="Picture 3">
            <a:extLst>
              <a:ext uri="{FF2B5EF4-FFF2-40B4-BE49-F238E27FC236}">
                <a16:creationId xmlns:a16="http://schemas.microsoft.com/office/drawing/2014/main" id="{A182E93B-3C20-281A-C28A-18A3835DC027}"/>
              </a:ext>
            </a:extLst>
          </p:cNvPr>
          <p:cNvPicPr>
            <a:picLocks noChangeAspect="1"/>
          </p:cNvPicPr>
          <p:nvPr/>
        </p:nvPicPr>
        <p:blipFill>
          <a:blip r:embed="rId2"/>
          <a:stretch>
            <a:fillRect/>
          </a:stretch>
        </p:blipFill>
        <p:spPr>
          <a:xfrm>
            <a:off x="530961" y="1600200"/>
            <a:ext cx="8082078" cy="4525963"/>
          </a:xfrm>
          <a:prstGeom prst="rect">
            <a:avLst/>
          </a:prstGeom>
          <a:noFill/>
        </p:spPr>
      </p:pic>
    </p:spTree>
    <p:extLst>
      <p:ext uri="{BB962C8B-B14F-4D97-AF65-F5344CB8AC3E}">
        <p14:creationId xmlns:p14="http://schemas.microsoft.com/office/powerpoint/2010/main" val="244889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1551-ECC6-4D5E-1D4C-A8A4941C1575}"/>
              </a:ext>
            </a:extLst>
          </p:cNvPr>
          <p:cNvSpPr>
            <a:spLocks noGrp="1"/>
          </p:cNvSpPr>
          <p:nvPr>
            <p:ph type="title"/>
          </p:nvPr>
        </p:nvSpPr>
        <p:spPr/>
        <p:txBody>
          <a:bodyPr/>
          <a:lstStyle/>
          <a:p>
            <a:r>
              <a:rPr lang="en-GB" dirty="0"/>
              <a:t>PE Uniform xgear.ie</a:t>
            </a:r>
            <a:br>
              <a:rPr lang="en-GB" dirty="0"/>
            </a:br>
            <a:r>
              <a:rPr lang="en-GB" dirty="0"/>
              <a:t>PE Jumper €28</a:t>
            </a:r>
            <a:br>
              <a:rPr lang="en-GB" dirty="0"/>
            </a:br>
            <a:r>
              <a:rPr lang="en-GB" dirty="0"/>
              <a:t>T-shirt €20</a:t>
            </a:r>
            <a:br>
              <a:rPr lang="en-GB" dirty="0"/>
            </a:br>
            <a:r>
              <a:rPr lang="en-GB" dirty="0"/>
              <a:t>Bottoms €24</a:t>
            </a:r>
            <a:endParaRPr lang="en-US" dirty="0"/>
          </a:p>
        </p:txBody>
      </p:sp>
      <p:pic>
        <p:nvPicPr>
          <p:cNvPr id="5" name="Content Placeholder 4">
            <a:extLst>
              <a:ext uri="{FF2B5EF4-FFF2-40B4-BE49-F238E27FC236}">
                <a16:creationId xmlns:a16="http://schemas.microsoft.com/office/drawing/2014/main" id="{27A1FC4D-3834-874E-6C40-293676245441}"/>
              </a:ext>
            </a:extLst>
          </p:cNvPr>
          <p:cNvPicPr>
            <a:picLocks noGrp="1" noChangeAspect="1"/>
          </p:cNvPicPr>
          <p:nvPr>
            <p:ph idx="1"/>
          </p:nvPr>
        </p:nvPicPr>
        <p:blipFill>
          <a:blip r:embed="rId2"/>
          <a:stretch>
            <a:fillRect/>
          </a:stretch>
        </p:blipFill>
        <p:spPr>
          <a:xfrm>
            <a:off x="1099458" y="1600200"/>
            <a:ext cx="7130142" cy="4525963"/>
          </a:xfrm>
        </p:spPr>
      </p:pic>
    </p:spTree>
    <p:extLst>
      <p:ext uri="{BB962C8B-B14F-4D97-AF65-F5344CB8AC3E}">
        <p14:creationId xmlns:p14="http://schemas.microsoft.com/office/powerpoint/2010/main" val="3134815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B656-7AF2-6CCE-D7F5-3E301C50345B}"/>
              </a:ext>
            </a:extLst>
          </p:cNvPr>
          <p:cNvSpPr>
            <a:spLocks noGrp="1"/>
          </p:cNvSpPr>
          <p:nvPr>
            <p:ph type="title"/>
          </p:nvPr>
        </p:nvSpPr>
        <p:spPr>
          <a:xfrm>
            <a:off x="457200" y="0"/>
            <a:ext cx="8229600" cy="1600200"/>
          </a:xfrm>
        </p:spPr>
        <p:txBody>
          <a:bodyPr anchor="b">
            <a:normAutofit/>
          </a:bodyPr>
          <a:lstStyle/>
          <a:p>
            <a:r>
              <a:rPr lang="en-GB" dirty="0"/>
              <a:t>School Jacket €38-€36</a:t>
            </a:r>
            <a:endParaRPr lang="en-US" dirty="0"/>
          </a:p>
        </p:txBody>
      </p:sp>
      <p:pic>
        <p:nvPicPr>
          <p:cNvPr id="5" name="Content Placeholder 4" descr="A collage of blue jackets&#10;&#10;Description automatically generated">
            <a:extLst>
              <a:ext uri="{FF2B5EF4-FFF2-40B4-BE49-F238E27FC236}">
                <a16:creationId xmlns:a16="http://schemas.microsoft.com/office/drawing/2014/main" id="{1272F3BD-DC50-316A-FE72-C43ACFA4B9DF}"/>
              </a:ext>
            </a:extLst>
          </p:cNvPr>
          <p:cNvPicPr>
            <a:picLocks noGrp="1" noChangeAspect="1"/>
          </p:cNvPicPr>
          <p:nvPr>
            <p:ph idx="1"/>
          </p:nvPr>
        </p:nvPicPr>
        <p:blipFill>
          <a:blip r:embed="rId2"/>
          <a:stretch>
            <a:fillRect/>
          </a:stretch>
        </p:blipFill>
        <p:spPr>
          <a:xfrm>
            <a:off x="457200" y="1816069"/>
            <a:ext cx="8229600" cy="4094225"/>
          </a:xfrm>
          <a:noFill/>
        </p:spPr>
      </p:pic>
    </p:spTree>
    <p:extLst>
      <p:ext uri="{BB962C8B-B14F-4D97-AF65-F5344CB8AC3E}">
        <p14:creationId xmlns:p14="http://schemas.microsoft.com/office/powerpoint/2010/main" val="258584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0597"/>
            <a:ext cx="8229600" cy="4857403"/>
          </a:xfrm>
        </p:spPr>
        <p:txBody>
          <a:bodyPr>
            <a:normAutofit fontScale="92500" lnSpcReduction="10000"/>
          </a:bodyPr>
          <a:lstStyle/>
          <a:p>
            <a:r>
              <a:rPr lang="en-IE" dirty="0"/>
              <a:t>Use of internet for research.</a:t>
            </a:r>
          </a:p>
          <a:p>
            <a:r>
              <a:rPr lang="en-IE" dirty="0"/>
              <a:t>All students have school email accounts.</a:t>
            </a:r>
          </a:p>
          <a:p>
            <a:r>
              <a:rPr lang="en-IE" dirty="0"/>
              <a:t>Teachers Email notes to students.</a:t>
            </a:r>
          </a:p>
          <a:p>
            <a:r>
              <a:rPr lang="en-IE" dirty="0"/>
              <a:t>Students can email each other.</a:t>
            </a:r>
          </a:p>
          <a:p>
            <a:r>
              <a:rPr lang="en-IE" dirty="0"/>
              <a:t>Teachers can share resources on school online systems –Microsoft 365 – OneDrive, Teams, etc.</a:t>
            </a:r>
          </a:p>
          <a:p>
            <a:r>
              <a:rPr lang="en-IE" dirty="0"/>
              <a:t>Getting familiar with modern technology.</a:t>
            </a:r>
          </a:p>
          <a:p>
            <a:r>
              <a:rPr lang="en-IE" dirty="0"/>
              <a:t>Many apps can be used in class and for homework.</a:t>
            </a:r>
          </a:p>
          <a:p>
            <a:r>
              <a:rPr lang="en-IE" dirty="0"/>
              <a:t>Students have textbooks in paper format and </a:t>
            </a:r>
            <a:r>
              <a:rPr lang="en-IE" dirty="0" err="1"/>
              <a:t>EBook</a:t>
            </a:r>
            <a:endParaRPr lang="en-IE" dirty="0"/>
          </a:p>
          <a:p>
            <a:r>
              <a:rPr lang="en-IE" dirty="0"/>
              <a:t>New Junior Cycle – Promotes use of Technology in all subjects.</a:t>
            </a:r>
          </a:p>
          <a:p>
            <a:r>
              <a:rPr lang="en-IE" dirty="0"/>
              <a:t>Lighter School Bags.</a:t>
            </a:r>
          </a:p>
          <a:p>
            <a:r>
              <a:rPr lang="en-IE" dirty="0"/>
              <a:t>Platform available for Distance Learning and Teaching.</a:t>
            </a:r>
          </a:p>
          <a:p>
            <a:endParaRPr lang="en-IE" dirty="0"/>
          </a:p>
        </p:txBody>
      </p:sp>
      <p:pic>
        <p:nvPicPr>
          <p:cNvPr id="4" name="Picture 3" descr="Screen Clipping">
            <a:extLst>
              <a:ext uri="{FF2B5EF4-FFF2-40B4-BE49-F238E27FC236}">
                <a16:creationId xmlns:a16="http://schemas.microsoft.com/office/drawing/2014/main" id="{1198EFBF-BEF3-4751-B567-02C36E146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
        <p:nvSpPr>
          <p:cNvPr id="2" name="Title 1"/>
          <p:cNvSpPr>
            <a:spLocks noGrp="1"/>
          </p:cNvSpPr>
          <p:nvPr>
            <p:ph type="title"/>
          </p:nvPr>
        </p:nvSpPr>
        <p:spPr>
          <a:xfrm>
            <a:off x="581487" y="1145218"/>
            <a:ext cx="8229600" cy="512185"/>
          </a:xfrm>
        </p:spPr>
        <p:txBody>
          <a:bodyPr/>
          <a:lstStyle/>
          <a:p>
            <a:pPr>
              <a:lnSpc>
                <a:spcPct val="170187"/>
              </a:lnSpc>
            </a:pPr>
            <a:r>
              <a:rPr lang="en-IE" sz="3200" dirty="0"/>
              <a:t>Why promote Digital Learning</a:t>
            </a:r>
            <a:endParaRPr lang="en-US"/>
          </a:p>
        </p:txBody>
      </p:sp>
    </p:spTree>
    <p:extLst>
      <p:ext uri="{BB962C8B-B14F-4D97-AF65-F5344CB8AC3E}">
        <p14:creationId xmlns:p14="http://schemas.microsoft.com/office/powerpoint/2010/main" val="402981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3B80-E55A-AE61-640F-72AED729266A}"/>
              </a:ext>
            </a:extLst>
          </p:cNvPr>
          <p:cNvSpPr>
            <a:spLocks noGrp="1"/>
          </p:cNvSpPr>
          <p:nvPr>
            <p:ph type="title"/>
          </p:nvPr>
        </p:nvSpPr>
        <p:spPr>
          <a:xfrm>
            <a:off x="457200" y="0"/>
            <a:ext cx="8229600" cy="1600200"/>
          </a:xfrm>
        </p:spPr>
        <p:txBody>
          <a:bodyPr anchor="b">
            <a:normAutofit/>
          </a:bodyPr>
          <a:lstStyle/>
          <a:p>
            <a:r>
              <a:rPr lang="en-GB" dirty="0"/>
              <a:t>Footwear</a:t>
            </a:r>
            <a:endParaRPr lang="en-US" dirty="0"/>
          </a:p>
        </p:txBody>
      </p:sp>
      <p:pic>
        <p:nvPicPr>
          <p:cNvPr id="5" name="Picture 4">
            <a:extLst>
              <a:ext uri="{FF2B5EF4-FFF2-40B4-BE49-F238E27FC236}">
                <a16:creationId xmlns:a16="http://schemas.microsoft.com/office/drawing/2014/main" id="{054FD28B-C3EC-9B48-9C45-D52EDF3888A2}"/>
              </a:ext>
            </a:extLst>
          </p:cNvPr>
          <p:cNvPicPr>
            <a:picLocks noChangeAspect="1"/>
          </p:cNvPicPr>
          <p:nvPr/>
        </p:nvPicPr>
        <p:blipFill>
          <a:blip r:embed="rId2"/>
          <a:srcRect l="15044" r="22863" b="-1"/>
          <a:stretch/>
        </p:blipFill>
        <p:spPr>
          <a:xfrm>
            <a:off x="4648200" y="1600200"/>
            <a:ext cx="2841171" cy="2318657"/>
          </a:xfrm>
          <a:prstGeom prst="rect">
            <a:avLst/>
          </a:prstGeom>
          <a:noFill/>
        </p:spPr>
      </p:pic>
      <p:sp>
        <p:nvSpPr>
          <p:cNvPr id="3" name="Content Placeholder 2">
            <a:extLst>
              <a:ext uri="{FF2B5EF4-FFF2-40B4-BE49-F238E27FC236}">
                <a16:creationId xmlns:a16="http://schemas.microsoft.com/office/drawing/2014/main" id="{534BC68A-02B4-26B9-4638-55C1CB4342EE}"/>
              </a:ext>
            </a:extLst>
          </p:cNvPr>
          <p:cNvSpPr>
            <a:spLocks noGrp="1"/>
          </p:cNvSpPr>
          <p:nvPr>
            <p:ph sz="quarter" idx="13"/>
          </p:nvPr>
        </p:nvSpPr>
        <p:spPr>
          <a:xfrm>
            <a:off x="365760" y="1600200"/>
            <a:ext cx="4041648" cy="4526280"/>
          </a:xfrm>
        </p:spPr>
        <p:txBody>
          <a:bodyPr>
            <a:normAutofit/>
          </a:bodyPr>
          <a:lstStyle/>
          <a:p>
            <a:r>
              <a:rPr lang="en-US" sz="2200" dirty="0"/>
              <a:t>Footwear: </a:t>
            </a:r>
            <a:r>
              <a:rPr lang="en-US" sz="2200" b="1" dirty="0"/>
              <a:t>Black, Brown, Navy Shoes. Black, Brown, Navy and Navy/Green Decks</a:t>
            </a:r>
            <a:r>
              <a:rPr lang="en-US" sz="2200" dirty="0"/>
              <a:t>. The only runners that can form part of the school uniform are complete black runners.</a:t>
            </a:r>
          </a:p>
          <a:p>
            <a:r>
              <a:rPr lang="en-US" sz="2200" dirty="0"/>
              <a:t> </a:t>
            </a:r>
            <a:r>
              <a:rPr lang="en-US" sz="2200" b="1" i="1" dirty="0"/>
              <a:t>Canvas, Uggs, Vans or similar footwear are not allowed</a:t>
            </a:r>
            <a:r>
              <a:rPr lang="en-US" sz="2200" dirty="0"/>
              <a:t>.</a:t>
            </a:r>
          </a:p>
          <a:p>
            <a:endParaRPr lang="en-US" sz="2200" dirty="0"/>
          </a:p>
          <a:p>
            <a:pPr marL="0" indent="0">
              <a:buNone/>
            </a:pPr>
            <a:endParaRPr lang="en-US" sz="2200" dirty="0"/>
          </a:p>
          <a:p>
            <a:endParaRPr lang="en-US" sz="2200" dirty="0"/>
          </a:p>
        </p:txBody>
      </p:sp>
      <p:pic>
        <p:nvPicPr>
          <p:cNvPr id="7" name="Picture 6">
            <a:extLst>
              <a:ext uri="{FF2B5EF4-FFF2-40B4-BE49-F238E27FC236}">
                <a16:creationId xmlns:a16="http://schemas.microsoft.com/office/drawing/2014/main" id="{259F31D7-C65C-B7AE-5CCA-F9F65C9B7A7E}"/>
              </a:ext>
            </a:extLst>
          </p:cNvPr>
          <p:cNvPicPr>
            <a:picLocks noChangeAspect="1"/>
          </p:cNvPicPr>
          <p:nvPr/>
        </p:nvPicPr>
        <p:blipFill>
          <a:blip r:embed="rId3"/>
          <a:stretch>
            <a:fillRect/>
          </a:stretch>
        </p:blipFill>
        <p:spPr>
          <a:xfrm>
            <a:off x="4736594" y="4190945"/>
            <a:ext cx="2438525" cy="1066855"/>
          </a:xfrm>
          <a:prstGeom prst="rect">
            <a:avLst/>
          </a:prstGeom>
        </p:spPr>
      </p:pic>
    </p:spTree>
    <p:extLst>
      <p:ext uri="{BB962C8B-B14F-4D97-AF65-F5344CB8AC3E}">
        <p14:creationId xmlns:p14="http://schemas.microsoft.com/office/powerpoint/2010/main" val="306083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77DC1-80DB-1D67-21F4-AFE4D5C10C12}"/>
              </a:ext>
            </a:extLst>
          </p:cNvPr>
          <p:cNvSpPr>
            <a:spLocks noGrp="1"/>
          </p:cNvSpPr>
          <p:nvPr>
            <p:ph type="title"/>
          </p:nvPr>
        </p:nvSpPr>
        <p:spPr/>
        <p:txBody>
          <a:bodyPr/>
          <a:lstStyle/>
          <a:p>
            <a:pPr>
              <a:lnSpc>
                <a:spcPct val="4296296"/>
              </a:lnSpc>
            </a:pPr>
            <a:r>
              <a:rPr lang="en-GB" dirty="0"/>
              <a:t>Assessment</a:t>
            </a:r>
            <a:endParaRPr lang="en-IE" dirty="0"/>
          </a:p>
        </p:txBody>
      </p:sp>
      <p:sp>
        <p:nvSpPr>
          <p:cNvPr id="3" name="Content Placeholder 2">
            <a:extLst>
              <a:ext uri="{FF2B5EF4-FFF2-40B4-BE49-F238E27FC236}">
                <a16:creationId xmlns:a16="http://schemas.microsoft.com/office/drawing/2014/main" id="{9BA1CD32-4E8A-A53F-9700-F9211295A7B7}"/>
              </a:ext>
            </a:extLst>
          </p:cNvPr>
          <p:cNvSpPr>
            <a:spLocks noGrp="1"/>
          </p:cNvSpPr>
          <p:nvPr>
            <p:ph idx="1"/>
          </p:nvPr>
        </p:nvSpPr>
        <p:spPr/>
        <p:txBody>
          <a:bodyPr/>
          <a:lstStyle/>
          <a:p>
            <a:r>
              <a:rPr lang="en-GB" dirty="0"/>
              <a:t>Cat 4 Cognitive Testing/ NGRT will take place the week of 14</a:t>
            </a:r>
            <a:r>
              <a:rPr lang="en-GB" baseline="30000" dirty="0"/>
              <a:t>th</a:t>
            </a:r>
            <a:r>
              <a:rPr lang="en-GB" dirty="0"/>
              <a:t> April.</a:t>
            </a:r>
          </a:p>
          <a:p>
            <a:pPr marL="0" indent="0">
              <a:buNone/>
            </a:pPr>
            <a:endParaRPr lang="en-GB" dirty="0"/>
          </a:p>
        </p:txBody>
      </p:sp>
    </p:spTree>
    <p:extLst>
      <p:ext uri="{BB962C8B-B14F-4D97-AF65-F5344CB8AC3E}">
        <p14:creationId xmlns:p14="http://schemas.microsoft.com/office/powerpoint/2010/main" val="1348518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FD82-1F94-C0D4-2825-06F840335DA1}"/>
              </a:ext>
            </a:extLst>
          </p:cNvPr>
          <p:cNvSpPr>
            <a:spLocks noGrp="1"/>
          </p:cNvSpPr>
          <p:nvPr>
            <p:ph type="title"/>
          </p:nvPr>
        </p:nvSpPr>
        <p:spPr/>
        <p:txBody>
          <a:bodyPr/>
          <a:lstStyle/>
          <a:p>
            <a:pPr>
              <a:lnSpc>
                <a:spcPct val="4296296"/>
              </a:lnSpc>
            </a:pPr>
            <a:r>
              <a:rPr lang="en-GB" dirty="0"/>
              <a:t>Subject Options</a:t>
            </a:r>
            <a:endParaRPr lang="en-IE" dirty="0"/>
          </a:p>
        </p:txBody>
      </p:sp>
      <p:sp>
        <p:nvSpPr>
          <p:cNvPr id="3" name="Content Placeholder 2">
            <a:extLst>
              <a:ext uri="{FF2B5EF4-FFF2-40B4-BE49-F238E27FC236}">
                <a16:creationId xmlns:a16="http://schemas.microsoft.com/office/drawing/2014/main" id="{C57407DE-918A-2665-F47C-2E1C65FA6587}"/>
              </a:ext>
            </a:extLst>
          </p:cNvPr>
          <p:cNvSpPr>
            <a:spLocks noGrp="1"/>
          </p:cNvSpPr>
          <p:nvPr>
            <p:ph idx="1"/>
          </p:nvPr>
        </p:nvSpPr>
        <p:spPr/>
        <p:txBody>
          <a:bodyPr/>
          <a:lstStyle/>
          <a:p>
            <a:r>
              <a:rPr lang="en-GB" dirty="0"/>
              <a:t>Approx 12 weeks of taster of Option subjects (end Nov)</a:t>
            </a:r>
          </a:p>
          <a:p>
            <a:r>
              <a:rPr lang="en-GB" dirty="0"/>
              <a:t>Presentation from Career Dept</a:t>
            </a:r>
          </a:p>
          <a:p>
            <a:r>
              <a:rPr lang="en-GB" dirty="0"/>
              <a:t>Parent Student Teacher Meeting. </a:t>
            </a:r>
          </a:p>
          <a:p>
            <a:r>
              <a:rPr lang="en-GB" dirty="0"/>
              <a:t>French, German, Home </a:t>
            </a:r>
            <a:r>
              <a:rPr lang="en-GB" dirty="0" err="1"/>
              <a:t>Ec</a:t>
            </a:r>
            <a:r>
              <a:rPr lang="en-GB" dirty="0"/>
              <a:t>, Wood Tech, Engineering, Geography, Graphics, Business, Music, Art.</a:t>
            </a:r>
          </a:p>
          <a:p>
            <a:r>
              <a:rPr lang="en-GB" dirty="0"/>
              <a:t>Select 3 subjects to continue.</a:t>
            </a:r>
          </a:p>
          <a:p>
            <a:endParaRPr lang="en-IE" dirty="0"/>
          </a:p>
        </p:txBody>
      </p:sp>
    </p:spTree>
    <p:extLst>
      <p:ext uri="{BB962C8B-B14F-4D97-AF65-F5344CB8AC3E}">
        <p14:creationId xmlns:p14="http://schemas.microsoft.com/office/powerpoint/2010/main" val="2669874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A703-70C6-42DD-AC87-02D480598A26}"/>
              </a:ext>
            </a:extLst>
          </p:cNvPr>
          <p:cNvSpPr>
            <a:spLocks noGrp="1"/>
          </p:cNvSpPr>
          <p:nvPr>
            <p:ph type="title"/>
          </p:nvPr>
        </p:nvSpPr>
        <p:spPr/>
        <p:txBody>
          <a:bodyPr/>
          <a:lstStyle/>
          <a:p>
            <a:pPr>
              <a:lnSpc>
                <a:spcPct val="4296296"/>
              </a:lnSpc>
            </a:pPr>
            <a:r>
              <a:rPr lang="en-IE" dirty="0"/>
              <a:t>School Transport</a:t>
            </a:r>
            <a:endParaRPr lang="en-US"/>
          </a:p>
        </p:txBody>
      </p:sp>
      <p:sp>
        <p:nvSpPr>
          <p:cNvPr id="3" name="Content Placeholder 2">
            <a:extLst>
              <a:ext uri="{FF2B5EF4-FFF2-40B4-BE49-F238E27FC236}">
                <a16:creationId xmlns:a16="http://schemas.microsoft.com/office/drawing/2014/main" id="{739DC8A0-3D95-4E01-8DB7-A893E2B4D837}"/>
              </a:ext>
            </a:extLst>
          </p:cNvPr>
          <p:cNvSpPr>
            <a:spLocks noGrp="1"/>
          </p:cNvSpPr>
          <p:nvPr>
            <p:ph idx="1"/>
          </p:nvPr>
        </p:nvSpPr>
        <p:spPr/>
        <p:txBody>
          <a:bodyPr/>
          <a:lstStyle/>
          <a:p>
            <a:r>
              <a:rPr lang="en-IE" dirty="0"/>
              <a:t>Bus Eireann School Transport.</a:t>
            </a:r>
          </a:p>
          <a:p>
            <a:endParaRPr lang="en-IE" dirty="0"/>
          </a:p>
          <a:p>
            <a:r>
              <a:rPr lang="en-IE" dirty="0"/>
              <a:t>Apply on </a:t>
            </a:r>
            <a:r>
              <a:rPr lang="en-IE" dirty="0">
                <a:hlinkClick r:id="rId2"/>
              </a:rPr>
              <a:t>www.buseireann.ie</a:t>
            </a:r>
            <a:r>
              <a:rPr lang="en-IE" dirty="0"/>
              <a:t> and go to School Transport section.</a:t>
            </a:r>
          </a:p>
          <a:p>
            <a:endParaRPr lang="en-IE" dirty="0"/>
          </a:p>
          <a:p>
            <a:r>
              <a:rPr lang="en-IE" dirty="0"/>
              <a:t>Closing Date: Last Friday in April.</a:t>
            </a:r>
          </a:p>
          <a:p>
            <a:endParaRPr lang="en-IE" dirty="0"/>
          </a:p>
          <a:p>
            <a:r>
              <a:rPr lang="en-IE" dirty="0"/>
              <a:t>Private Transport from Nenagh direction</a:t>
            </a:r>
          </a:p>
          <a:p>
            <a:pPr lvl="1"/>
            <a:r>
              <a:rPr lang="en-IE" dirty="0"/>
              <a:t>Aidan Claffey 087 6531777</a:t>
            </a:r>
          </a:p>
          <a:p>
            <a:pPr lvl="1"/>
            <a:r>
              <a:rPr lang="en-IE" dirty="0"/>
              <a:t>Andy Kennedy 086 2664060</a:t>
            </a:r>
          </a:p>
        </p:txBody>
      </p:sp>
    </p:spTree>
    <p:extLst>
      <p:ext uri="{BB962C8B-B14F-4D97-AF65-F5344CB8AC3E}">
        <p14:creationId xmlns:p14="http://schemas.microsoft.com/office/powerpoint/2010/main" val="1658536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0023"/>
            <a:ext cx="8229600" cy="4386140"/>
          </a:xfrm>
        </p:spPr>
        <p:txBody>
          <a:bodyPr vert="horz" lIns="91440" tIns="45720" rIns="91440" bIns="45720" rtlCol="0" anchor="t">
            <a:normAutofit/>
          </a:bodyPr>
          <a:lstStyle/>
          <a:p>
            <a:pPr marL="0" indent="0" algn="ctr">
              <a:buNone/>
            </a:pPr>
            <a:r>
              <a:rPr lang="en-IE" sz="2800" dirty="0"/>
              <a:t>Presentation will on our website.</a:t>
            </a:r>
          </a:p>
          <a:p>
            <a:pPr marL="0" indent="0" algn="ctr">
              <a:buNone/>
            </a:pPr>
            <a:r>
              <a:rPr lang="en-IE" sz="2800" dirty="0"/>
              <a:t>Leaflet from Wriggle</a:t>
            </a:r>
          </a:p>
          <a:p>
            <a:pPr marL="0" indent="0" algn="ctr">
              <a:buNone/>
            </a:pPr>
            <a:endParaRPr lang="en-IE" sz="2800" dirty="0"/>
          </a:p>
          <a:p>
            <a:pPr marL="0" indent="0" algn="ctr">
              <a:buNone/>
            </a:pPr>
            <a:endParaRPr lang="en-IE" sz="2800" dirty="0"/>
          </a:p>
          <a:p>
            <a:pPr marL="0" indent="0" algn="ctr">
              <a:buNone/>
            </a:pPr>
            <a:endParaRPr lang="en-IE" sz="2800" dirty="0"/>
          </a:p>
          <a:p>
            <a:pPr marL="0" indent="0" algn="ctr">
              <a:buNone/>
            </a:pPr>
            <a:r>
              <a:rPr lang="en-IE" sz="2800" dirty="0"/>
              <a:t>Useful website for parents in relation to supporting your child with technology </a:t>
            </a:r>
            <a:r>
              <a:rPr lang="en-IE" sz="2800" dirty="0">
                <a:hlinkClick r:id="rId3"/>
              </a:rPr>
              <a:t>www.webwise.ie</a:t>
            </a:r>
            <a:r>
              <a:rPr lang="en-IE" sz="2800" dirty="0"/>
              <a:t> </a:t>
            </a:r>
          </a:p>
        </p:txBody>
      </p:sp>
      <p:pic>
        <p:nvPicPr>
          <p:cNvPr id="4" name="Picture 3" descr="Screen Clipping">
            <a:extLst>
              <a:ext uri="{FF2B5EF4-FFF2-40B4-BE49-F238E27FC236}">
                <a16:creationId xmlns:a16="http://schemas.microsoft.com/office/drawing/2014/main" id="{F6102B37-76CA-4E3D-BB5F-4BA136C08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Tree>
    <p:extLst>
      <p:ext uri="{BB962C8B-B14F-4D97-AF65-F5344CB8AC3E}">
        <p14:creationId xmlns:p14="http://schemas.microsoft.com/office/powerpoint/2010/main" val="2737630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F213-09F9-40F7-B955-291D38ABBA9E}"/>
              </a:ext>
            </a:extLst>
          </p:cNvPr>
          <p:cNvSpPr>
            <a:spLocks noGrp="1"/>
          </p:cNvSpPr>
          <p:nvPr>
            <p:ph type="title"/>
          </p:nvPr>
        </p:nvSpPr>
        <p:spPr/>
        <p:txBody>
          <a:bodyPr/>
          <a:lstStyle/>
          <a:p>
            <a:pPr>
              <a:lnSpc>
                <a:spcPct val="4296296"/>
              </a:lnSpc>
            </a:pPr>
            <a:r>
              <a:rPr lang="en-GB" dirty="0"/>
              <a:t>Keep up to date</a:t>
            </a:r>
            <a:endParaRPr lang="en-IE" dirty="0"/>
          </a:p>
        </p:txBody>
      </p:sp>
      <p:sp>
        <p:nvSpPr>
          <p:cNvPr id="3" name="Content Placeholder 2">
            <a:extLst>
              <a:ext uri="{FF2B5EF4-FFF2-40B4-BE49-F238E27FC236}">
                <a16:creationId xmlns:a16="http://schemas.microsoft.com/office/drawing/2014/main" id="{B822E12C-9C4B-4D1B-A686-5CF009FCA98D}"/>
              </a:ext>
            </a:extLst>
          </p:cNvPr>
          <p:cNvSpPr>
            <a:spLocks noGrp="1"/>
          </p:cNvSpPr>
          <p:nvPr>
            <p:ph idx="1"/>
          </p:nvPr>
        </p:nvSpPr>
        <p:spPr/>
        <p:txBody>
          <a:bodyPr/>
          <a:lstStyle/>
          <a:p>
            <a:pPr marL="0" indent="0">
              <a:buNone/>
            </a:pPr>
            <a:r>
              <a:rPr lang="en-IE" dirty="0"/>
              <a:t>Follow us on Social Media</a:t>
            </a:r>
          </a:p>
          <a:p>
            <a:endParaRPr lang="en-IE" dirty="0"/>
          </a:p>
          <a:p>
            <a:r>
              <a:rPr lang="en-IE" dirty="0"/>
              <a:t>Facebook</a:t>
            </a:r>
          </a:p>
          <a:p>
            <a:r>
              <a:rPr lang="en-IE" dirty="0"/>
              <a:t>Twitter</a:t>
            </a:r>
          </a:p>
          <a:p>
            <a:r>
              <a:rPr lang="en-IE" dirty="0"/>
              <a:t>Instagram</a:t>
            </a:r>
          </a:p>
          <a:p>
            <a:r>
              <a:rPr lang="en-IE" dirty="0"/>
              <a:t>Website</a:t>
            </a:r>
          </a:p>
        </p:txBody>
      </p:sp>
    </p:spTree>
    <p:extLst>
      <p:ext uri="{BB962C8B-B14F-4D97-AF65-F5344CB8AC3E}">
        <p14:creationId xmlns:p14="http://schemas.microsoft.com/office/powerpoint/2010/main" val="26076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94F74-4169-4EEA-B08F-D9E8306040BF}"/>
              </a:ext>
            </a:extLst>
          </p:cNvPr>
          <p:cNvSpPr>
            <a:spLocks noGrp="1"/>
          </p:cNvSpPr>
          <p:nvPr>
            <p:ph idx="1"/>
          </p:nvPr>
        </p:nvSpPr>
        <p:spPr>
          <a:xfrm>
            <a:off x="457200" y="1742242"/>
            <a:ext cx="8229600" cy="4525963"/>
          </a:xfrm>
        </p:spPr>
        <p:txBody>
          <a:bodyPr/>
          <a:lstStyle/>
          <a:p>
            <a:endParaRPr lang="en-IE" dirty="0"/>
          </a:p>
          <a:p>
            <a:r>
              <a:rPr lang="en-IE" sz="3200" dirty="0"/>
              <a:t>New Junior Cycle </a:t>
            </a:r>
          </a:p>
          <a:p>
            <a:r>
              <a:rPr lang="en-IE" sz="3200" dirty="0"/>
              <a:t>Senior Cycle Reform</a:t>
            </a:r>
            <a:endParaRPr lang="en-IE" sz="2000" dirty="0"/>
          </a:p>
          <a:p>
            <a:pPr lvl="1"/>
            <a:endParaRPr lang="en-IE" sz="2000" dirty="0"/>
          </a:p>
          <a:p>
            <a:pPr lvl="1"/>
            <a:endParaRPr lang="en-IE" sz="2000" dirty="0"/>
          </a:p>
          <a:p>
            <a:r>
              <a:rPr lang="en-IE" sz="2800" dirty="0"/>
              <a:t>DES Strategy to integrate Digital Technology in Teaching and Learning</a:t>
            </a:r>
          </a:p>
        </p:txBody>
      </p:sp>
      <p:pic>
        <p:nvPicPr>
          <p:cNvPr id="4" name="Picture 3" descr="Screen Clipping">
            <a:extLst>
              <a:ext uri="{FF2B5EF4-FFF2-40B4-BE49-F238E27FC236}">
                <a16:creationId xmlns:a16="http://schemas.microsoft.com/office/drawing/2014/main" id="{96B07257-8DCD-478C-8047-C16758E7E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
        <p:nvSpPr>
          <p:cNvPr id="2" name="Title 1">
            <a:extLst>
              <a:ext uri="{FF2B5EF4-FFF2-40B4-BE49-F238E27FC236}">
                <a16:creationId xmlns:a16="http://schemas.microsoft.com/office/drawing/2014/main" id="{F91C4488-CE20-4A38-8530-A009EC1632D8}"/>
              </a:ext>
            </a:extLst>
          </p:cNvPr>
          <p:cNvSpPr>
            <a:spLocks noGrp="1"/>
          </p:cNvSpPr>
          <p:nvPr>
            <p:ph type="title"/>
          </p:nvPr>
        </p:nvSpPr>
        <p:spPr>
          <a:xfrm>
            <a:off x="625876" y="1411365"/>
            <a:ext cx="8229600" cy="508247"/>
          </a:xfrm>
        </p:spPr>
        <p:txBody>
          <a:bodyPr/>
          <a:lstStyle/>
          <a:p>
            <a:pPr>
              <a:lnSpc>
                <a:spcPct val="7250000"/>
              </a:lnSpc>
            </a:pPr>
            <a:r>
              <a:rPr lang="en-IE" sz="3200" dirty="0"/>
              <a:t>Department of Education &amp; Skills Policy</a:t>
            </a:r>
            <a:endParaRPr lang="en-US"/>
          </a:p>
        </p:txBody>
      </p:sp>
    </p:spTree>
    <p:extLst>
      <p:ext uri="{BB962C8B-B14F-4D97-AF65-F5344CB8AC3E}">
        <p14:creationId xmlns:p14="http://schemas.microsoft.com/office/powerpoint/2010/main" val="15303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FBA86D-5288-4197-93B9-E841CE65B9DD}"/>
              </a:ext>
            </a:extLst>
          </p:cNvPr>
          <p:cNvPicPr>
            <a:picLocks noGrp="1" noChangeAspect="1"/>
          </p:cNvPicPr>
          <p:nvPr>
            <p:ph idx="1"/>
          </p:nvPr>
        </p:nvPicPr>
        <p:blipFill>
          <a:blip r:embed="rId2"/>
          <a:stretch>
            <a:fillRect/>
          </a:stretch>
        </p:blipFill>
        <p:spPr>
          <a:xfrm>
            <a:off x="93518" y="54181"/>
            <a:ext cx="8964488" cy="6741474"/>
          </a:xfrm>
          <a:prstGeom prst="rect">
            <a:avLst/>
          </a:prstGeom>
        </p:spPr>
      </p:pic>
    </p:spTree>
    <p:extLst>
      <p:ext uri="{BB962C8B-B14F-4D97-AF65-F5344CB8AC3E}">
        <p14:creationId xmlns:p14="http://schemas.microsoft.com/office/powerpoint/2010/main" val="48046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D71F509-5B59-610A-31D4-5D0CFC563718}"/>
              </a:ext>
            </a:extLst>
          </p:cNvPr>
          <p:cNvSpPr/>
          <p:nvPr/>
        </p:nvSpPr>
        <p:spPr>
          <a:xfrm>
            <a:off x="512179" y="2290204"/>
            <a:ext cx="3866609" cy="2890190"/>
          </a:xfrm>
          <a:prstGeom prst="roundRect">
            <a:avLst/>
          </a:prstGeom>
          <a:solidFill>
            <a:srgbClr val="FED7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a:extLst>
              <a:ext uri="{FF2B5EF4-FFF2-40B4-BE49-F238E27FC236}">
                <a16:creationId xmlns:a16="http://schemas.microsoft.com/office/drawing/2014/main" id="{89C76A3A-3FBF-B732-6B6B-6D43A7D92F4C}"/>
              </a:ext>
            </a:extLst>
          </p:cNvPr>
          <p:cNvSpPr txBox="1">
            <a:spLocks/>
          </p:cNvSpPr>
          <p:nvPr/>
        </p:nvSpPr>
        <p:spPr>
          <a:xfrm>
            <a:off x="479081" y="1113667"/>
            <a:ext cx="7886700" cy="65161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6285714"/>
              </a:lnSpc>
              <a:spcBef>
                <a:spcPts val="0"/>
              </a:spcBef>
              <a:defRPr/>
            </a:pPr>
            <a:r>
              <a:rPr lang="en-IE" sz="2100" b="1" dirty="0">
                <a:solidFill>
                  <a:srgbClr val="40395F"/>
                </a:solidFill>
                <a:latin typeface="Mont Bold" pitchFamily="2" charset="0"/>
              </a:rPr>
              <a:t>Apple 10</a:t>
            </a:r>
            <a:r>
              <a:rPr lang="en-IE" sz="2100" b="1" baseline="30000" dirty="0">
                <a:solidFill>
                  <a:srgbClr val="40395F"/>
                </a:solidFill>
                <a:latin typeface="Mont Bold" pitchFamily="2" charset="0"/>
              </a:rPr>
              <a:t>th</a:t>
            </a:r>
            <a:r>
              <a:rPr lang="en-IE" sz="2100" b="1" dirty="0">
                <a:solidFill>
                  <a:srgbClr val="40395F"/>
                </a:solidFill>
                <a:latin typeface="Mont Bold" pitchFamily="2" charset="0"/>
              </a:rPr>
              <a:t> generation iPad</a:t>
            </a:r>
            <a:endParaRPr lang="en-US" sz="2100" b="1" dirty="0">
              <a:solidFill>
                <a:srgbClr val="403A60"/>
              </a:solidFill>
              <a:latin typeface="Mont Bold" pitchFamily="2" charset="0"/>
              <a:cs typeface="Arial" panose="020B0604020202020204" pitchFamily="34" charset="0"/>
            </a:endParaRPr>
          </a:p>
        </p:txBody>
      </p:sp>
      <p:sp>
        <p:nvSpPr>
          <p:cNvPr id="12" name="Slide Number Placeholder 5">
            <a:extLst>
              <a:ext uri="{FF2B5EF4-FFF2-40B4-BE49-F238E27FC236}">
                <a16:creationId xmlns:a16="http://schemas.microsoft.com/office/drawing/2014/main" id="{2B10E6C0-39AE-D765-BC4D-CEF1BF8FC336}"/>
              </a:ext>
            </a:extLst>
          </p:cNvPr>
          <p:cNvSpPr txBox="1">
            <a:spLocks/>
          </p:cNvSpPr>
          <p:nvPr/>
        </p:nvSpPr>
        <p:spPr>
          <a:xfrm>
            <a:off x="7332551" y="5344735"/>
            <a:ext cx="1338010" cy="160322"/>
          </a:xfrm>
          <a:prstGeom prst="rect">
            <a:avLst/>
          </a:prstGeom>
        </p:spPr>
        <p:txBody>
          <a:bodyPr/>
          <a:lstStyle>
            <a:defPPr>
              <a:defRPr lang="en-US"/>
            </a:defPPr>
            <a:lvl1pPr marL="0" algn="l" defTabSz="914400" rtl="0" eaLnBrk="1" latinLnBrk="0" hangingPunct="1">
              <a:defRPr sz="900" kern="1200">
                <a:solidFill>
                  <a:srgbClr val="403A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1" dirty="0">
                <a:solidFill>
                  <a:srgbClr val="32285C"/>
                </a:solidFill>
                <a:latin typeface="Mont Bold" pitchFamily="2" charset="0"/>
              </a:rPr>
              <a:t>Private &amp; Confidential</a:t>
            </a:r>
          </a:p>
        </p:txBody>
      </p:sp>
      <p:pic>
        <p:nvPicPr>
          <p:cNvPr id="2" name="Picture 1">
            <a:extLst>
              <a:ext uri="{FF2B5EF4-FFF2-40B4-BE49-F238E27FC236}">
                <a16:creationId xmlns:a16="http://schemas.microsoft.com/office/drawing/2014/main" id="{E4B8E260-9366-EDE5-E397-0C1FCAAA3AB4}"/>
              </a:ext>
            </a:extLst>
          </p:cNvPr>
          <p:cNvPicPr>
            <a:picLocks noChangeAspect="1"/>
          </p:cNvPicPr>
          <p:nvPr/>
        </p:nvPicPr>
        <p:blipFill>
          <a:blip r:embed="rId3"/>
          <a:stretch>
            <a:fillRect/>
          </a:stretch>
        </p:blipFill>
        <p:spPr>
          <a:xfrm>
            <a:off x="312245" y="1813580"/>
            <a:ext cx="7886700" cy="3468588"/>
          </a:xfrm>
          <a:prstGeom prst="rect">
            <a:avLst/>
          </a:prstGeom>
        </p:spPr>
      </p:pic>
      <p:cxnSp>
        <p:nvCxnSpPr>
          <p:cNvPr id="15" name="Straight Connector 14">
            <a:extLst>
              <a:ext uri="{FF2B5EF4-FFF2-40B4-BE49-F238E27FC236}">
                <a16:creationId xmlns:a16="http://schemas.microsoft.com/office/drawing/2014/main" id="{999F1A86-7121-0DDC-66BB-1EACF6FD3B06}"/>
              </a:ext>
            </a:extLst>
          </p:cNvPr>
          <p:cNvCxnSpPr/>
          <p:nvPr/>
        </p:nvCxnSpPr>
        <p:spPr>
          <a:xfrm>
            <a:off x="4572000" y="1563875"/>
            <a:ext cx="0" cy="4169664"/>
          </a:xfrm>
          <a:prstGeom prst="line">
            <a:avLst/>
          </a:prstGeom>
          <a:ln w="69850">
            <a:solidFill>
              <a:srgbClr val="FFD89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08BCD643-63CE-5004-A147-A1AE57C47338}"/>
              </a:ext>
            </a:extLst>
          </p:cNvPr>
          <p:cNvSpPr txBox="1">
            <a:spLocks/>
          </p:cNvSpPr>
          <p:nvPr/>
        </p:nvSpPr>
        <p:spPr>
          <a:xfrm>
            <a:off x="6779419" y="1200905"/>
            <a:ext cx="1114425" cy="3629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1350" b="1" dirty="0">
                <a:solidFill>
                  <a:srgbClr val="32285B"/>
                </a:solidFill>
                <a:latin typeface="Mont Bold" pitchFamily="2" charset="0"/>
                <a:ea typeface="Calibri" panose="020F0502020204030204" pitchFamily="34" charset="0"/>
                <a:cs typeface="Times New Roman" panose="02020603050405020304" pitchFamily="18" charset="0"/>
              </a:rPr>
              <a:t>Device</a:t>
            </a:r>
            <a:endParaRPr lang="en-US" sz="1350" b="1" dirty="0">
              <a:solidFill>
                <a:srgbClr val="32285B"/>
              </a:solidFill>
              <a:latin typeface="Mont Bold" pitchFamily="2" charset="0"/>
            </a:endParaRPr>
          </a:p>
        </p:txBody>
      </p:sp>
      <p:sp>
        <p:nvSpPr>
          <p:cNvPr id="7" name="Title 1">
            <a:extLst>
              <a:ext uri="{FF2B5EF4-FFF2-40B4-BE49-F238E27FC236}">
                <a16:creationId xmlns:a16="http://schemas.microsoft.com/office/drawing/2014/main" id="{3D9E8A1D-3D9F-FC19-C743-A8FD2C3D0140}"/>
              </a:ext>
            </a:extLst>
          </p:cNvPr>
          <p:cNvSpPr txBox="1">
            <a:spLocks/>
          </p:cNvSpPr>
          <p:nvPr/>
        </p:nvSpPr>
        <p:spPr>
          <a:xfrm>
            <a:off x="6893719" y="1315205"/>
            <a:ext cx="1114425" cy="3629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1350" b="1" dirty="0">
                <a:solidFill>
                  <a:srgbClr val="32285B"/>
                </a:solidFill>
                <a:latin typeface="Mont Bold" pitchFamily="2" charset="0"/>
                <a:ea typeface="Calibri" panose="020F0502020204030204" pitchFamily="34" charset="0"/>
                <a:cs typeface="Times New Roman" panose="02020603050405020304" pitchFamily="18" charset="0"/>
              </a:rPr>
              <a:t>Device</a:t>
            </a:r>
            <a:endParaRPr lang="en-US" sz="1350" b="1" dirty="0">
              <a:solidFill>
                <a:srgbClr val="32285B"/>
              </a:solidFill>
              <a:latin typeface="Mont Bold" pitchFamily="2" charset="0"/>
            </a:endParaRPr>
          </a:p>
        </p:txBody>
      </p:sp>
      <p:pic>
        <p:nvPicPr>
          <p:cNvPr id="17" name="Picture 16">
            <a:extLst>
              <a:ext uri="{FF2B5EF4-FFF2-40B4-BE49-F238E27FC236}">
                <a16:creationId xmlns:a16="http://schemas.microsoft.com/office/drawing/2014/main" id="{51654EDE-0F78-DF1C-5146-03A54DEDD9CD}"/>
              </a:ext>
            </a:extLst>
          </p:cNvPr>
          <p:cNvPicPr>
            <a:picLocks noChangeAspect="1"/>
          </p:cNvPicPr>
          <p:nvPr/>
        </p:nvPicPr>
        <p:blipFill>
          <a:blip r:embed="rId4"/>
          <a:stretch>
            <a:fillRect/>
          </a:stretch>
        </p:blipFill>
        <p:spPr>
          <a:xfrm>
            <a:off x="5095190" y="2310042"/>
            <a:ext cx="2870502" cy="2355841"/>
          </a:xfrm>
          <a:prstGeom prst="rect">
            <a:avLst/>
          </a:prstGeom>
        </p:spPr>
      </p:pic>
      <p:pic>
        <p:nvPicPr>
          <p:cNvPr id="19" name="Picture 18">
            <a:extLst>
              <a:ext uri="{FF2B5EF4-FFF2-40B4-BE49-F238E27FC236}">
                <a16:creationId xmlns:a16="http://schemas.microsoft.com/office/drawing/2014/main" id="{487F36C0-345A-A6EA-71A2-4193A71B4348}"/>
              </a:ext>
            </a:extLst>
          </p:cNvPr>
          <p:cNvPicPr>
            <a:picLocks noChangeAspect="1"/>
          </p:cNvPicPr>
          <p:nvPr/>
        </p:nvPicPr>
        <p:blipFill>
          <a:blip r:embed="rId5"/>
          <a:stretch>
            <a:fillRect/>
          </a:stretch>
        </p:blipFill>
        <p:spPr>
          <a:xfrm>
            <a:off x="1259737" y="2094133"/>
            <a:ext cx="2531606" cy="2571750"/>
          </a:xfrm>
          <a:prstGeom prst="rect">
            <a:avLst/>
          </a:prstGeom>
        </p:spPr>
      </p:pic>
    </p:spTree>
    <p:extLst>
      <p:ext uri="{BB962C8B-B14F-4D97-AF65-F5344CB8AC3E}">
        <p14:creationId xmlns:p14="http://schemas.microsoft.com/office/powerpoint/2010/main" val="300879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21269719"/>
              </p:ext>
            </p:extLst>
          </p:nvPr>
        </p:nvGraphicFramePr>
        <p:xfrm>
          <a:off x="655064" y="1588737"/>
          <a:ext cx="7175051" cy="4933163"/>
        </p:xfrm>
        <a:graphic>
          <a:graphicData uri="http://schemas.openxmlformats.org/drawingml/2006/table">
            <a:tbl>
              <a:tblPr>
                <a:tableStyleId>{5C22544A-7EE6-4342-B048-85BDC9FD1C3A}</a:tableStyleId>
              </a:tblPr>
              <a:tblGrid>
                <a:gridCol w="5987291">
                  <a:extLst>
                    <a:ext uri="{9D8B030D-6E8A-4147-A177-3AD203B41FA5}">
                      <a16:colId xmlns:a16="http://schemas.microsoft.com/office/drawing/2014/main" val="20000"/>
                    </a:ext>
                  </a:extLst>
                </a:gridCol>
                <a:gridCol w="1187760">
                  <a:extLst>
                    <a:ext uri="{9D8B030D-6E8A-4147-A177-3AD203B41FA5}">
                      <a16:colId xmlns:a16="http://schemas.microsoft.com/office/drawing/2014/main" val="20001"/>
                    </a:ext>
                  </a:extLst>
                </a:gridCol>
              </a:tblGrid>
              <a:tr h="192452">
                <a:tc gridSpan="2">
                  <a:txBody>
                    <a:bodyPr/>
                    <a:lstStyle/>
                    <a:p>
                      <a:pPr algn="ctr" fontAlgn="b"/>
                      <a:r>
                        <a:rPr lang="en-IE" sz="1600" b="1" u="none" strike="noStrike" dirty="0">
                          <a:solidFill>
                            <a:srgbClr val="FF0000"/>
                          </a:solidFill>
                          <a:effectLst/>
                        </a:rPr>
                        <a:t>Payable to </a:t>
                      </a:r>
                      <a:r>
                        <a:rPr lang="en-IE" sz="1600" b="1" u="none" strike="noStrike" dirty="0" err="1">
                          <a:solidFill>
                            <a:srgbClr val="FF0000"/>
                          </a:solidFill>
                          <a:effectLst/>
                        </a:rPr>
                        <a:t>Ipad</a:t>
                      </a:r>
                      <a:r>
                        <a:rPr lang="en-IE" sz="1600" b="1" u="none" strike="noStrike" dirty="0">
                          <a:solidFill>
                            <a:srgbClr val="FF0000"/>
                          </a:solidFill>
                          <a:effectLst/>
                        </a:rPr>
                        <a:t> Supply Company - Wriggle</a:t>
                      </a:r>
                      <a:endParaRPr lang="en-IE" sz="1600" b="1"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en-IE"/>
                    </a:p>
                  </a:txBody>
                  <a:tcPr/>
                </a:tc>
                <a:extLst>
                  <a:ext uri="{0D108BD9-81ED-4DB2-BD59-A6C34878D82A}">
                    <a16:rowId xmlns:a16="http://schemas.microsoft.com/office/drawing/2014/main" val="10000"/>
                  </a:ext>
                </a:extLst>
              </a:tr>
              <a:tr h="215605">
                <a:tc>
                  <a:txBody>
                    <a:bodyPr/>
                    <a:lstStyle/>
                    <a:p>
                      <a:pPr algn="l" fontAlgn="b"/>
                      <a:r>
                        <a:rPr lang="en-IE" sz="1800" u="none" strike="noStrike" dirty="0" err="1">
                          <a:effectLst/>
                        </a:rPr>
                        <a:t>Ipad</a:t>
                      </a:r>
                      <a:r>
                        <a:rPr lang="en-IE" sz="1800" u="none" strike="noStrike" dirty="0">
                          <a:effectLst/>
                        </a:rPr>
                        <a:t> 64GB including setup 10</a:t>
                      </a:r>
                      <a:r>
                        <a:rPr lang="en-IE" sz="1800" u="none" strike="noStrike" baseline="30000" dirty="0">
                          <a:effectLst/>
                        </a:rPr>
                        <a:t>th</a:t>
                      </a:r>
                      <a:r>
                        <a:rPr lang="en-IE" sz="1800" u="none" strike="noStrike" dirty="0">
                          <a:effectLst/>
                        </a:rPr>
                        <a:t> Generation 10.9 inch</a:t>
                      </a:r>
                      <a:endParaRPr lang="en-I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E" sz="1800" u="none" strike="noStrike" dirty="0">
                          <a:effectLst/>
                        </a:rPr>
                        <a:t>€419</a:t>
                      </a:r>
                      <a:endParaRPr lang="en-I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15605">
                <a:tc>
                  <a:txBody>
                    <a:bodyPr/>
                    <a:lstStyle/>
                    <a:p>
                      <a:pPr algn="l" fontAlgn="b"/>
                      <a:r>
                        <a:rPr lang="en-GB" sz="1800" b="0" i="0" u="none" strike="noStrike" dirty="0">
                          <a:solidFill>
                            <a:srgbClr val="000000"/>
                          </a:solidFill>
                          <a:effectLst/>
                          <a:latin typeface="Calibri" panose="020F0502020204030204" pitchFamily="34" charset="0"/>
                        </a:rPr>
                        <a:t>6 Year Management</a:t>
                      </a:r>
                      <a:endParaRPr lang="en-I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E" sz="1800" b="0" i="0" u="none" strike="noStrike" dirty="0">
                          <a:solidFill>
                            <a:srgbClr val="000000"/>
                          </a:solidFill>
                          <a:effectLst/>
                          <a:latin typeface="Calibri" panose="020F0502020204030204" pitchFamily="34" charset="0"/>
                        </a:rPr>
                        <a:t>€120</a:t>
                      </a:r>
                    </a:p>
                  </a:txBody>
                  <a:tcPr marL="9525" marR="9525" marT="9525" marB="0" anchor="b"/>
                </a:tc>
                <a:extLst>
                  <a:ext uri="{0D108BD9-81ED-4DB2-BD59-A6C34878D82A}">
                    <a16:rowId xmlns:a16="http://schemas.microsoft.com/office/drawing/2014/main" val="10004"/>
                  </a:ext>
                </a:extLst>
              </a:tr>
              <a:tr h="215605">
                <a:tc>
                  <a:txBody>
                    <a:bodyPr/>
                    <a:lstStyle/>
                    <a:p>
                      <a:pPr algn="l" fontAlgn="b"/>
                      <a:r>
                        <a:rPr lang="en-IE" sz="1800" b="0" i="0" u="none" strike="noStrike" dirty="0">
                          <a:solidFill>
                            <a:srgbClr val="000000"/>
                          </a:solidFill>
                          <a:effectLst/>
                          <a:latin typeface="Calibri" panose="020F0502020204030204" pitchFamily="34" charset="0"/>
                        </a:rPr>
                        <a:t>Heavy Duty Case</a:t>
                      </a:r>
                    </a:p>
                  </a:txBody>
                  <a:tcPr marL="9525" marR="9525" marT="9525" marB="0" anchor="b"/>
                </a:tc>
                <a:tc>
                  <a:txBody>
                    <a:bodyPr/>
                    <a:lstStyle/>
                    <a:p>
                      <a:pPr algn="l" fontAlgn="b"/>
                      <a:r>
                        <a:rPr lang="en-IE" sz="1800" b="0" i="0" u="none" strike="noStrike" dirty="0">
                          <a:solidFill>
                            <a:srgbClr val="000000"/>
                          </a:solidFill>
                          <a:effectLst/>
                          <a:latin typeface="Calibri" panose="020F0502020204030204" pitchFamily="34" charset="0"/>
                        </a:rPr>
                        <a:t>€50</a:t>
                      </a:r>
                    </a:p>
                  </a:txBody>
                  <a:tcPr marL="9525" marR="9525" marT="9525" marB="0" anchor="b"/>
                </a:tc>
                <a:extLst>
                  <a:ext uri="{0D108BD9-81ED-4DB2-BD59-A6C34878D82A}">
                    <a16:rowId xmlns:a16="http://schemas.microsoft.com/office/drawing/2014/main" val="10005"/>
                  </a:ext>
                </a:extLst>
              </a:tr>
              <a:tr h="1049083">
                <a:tc>
                  <a:txBody>
                    <a:bodyPr/>
                    <a:lstStyle/>
                    <a:p>
                      <a:pPr algn="ctr" fontAlgn="b"/>
                      <a:endParaRPr lang="en-IE" sz="1800" b="1" u="none" strike="noStrike" dirty="0">
                        <a:solidFill>
                          <a:srgbClr val="FF0000"/>
                        </a:solidFill>
                        <a:effectLst/>
                      </a:endParaRPr>
                    </a:p>
                    <a:p>
                      <a:pPr algn="ctr" fontAlgn="b"/>
                      <a:endParaRPr lang="en-IE" sz="1800" b="1" u="none" strike="noStrike" dirty="0">
                        <a:solidFill>
                          <a:srgbClr val="FF0000"/>
                        </a:solidFill>
                        <a:effectLst/>
                      </a:endParaRPr>
                    </a:p>
                    <a:p>
                      <a:pPr algn="ctr" fontAlgn="b"/>
                      <a:endParaRPr lang="en-IE" sz="1800" b="1" u="none" strike="noStrike" dirty="0">
                        <a:solidFill>
                          <a:srgbClr val="FF0000"/>
                        </a:solidFill>
                        <a:effectLst/>
                      </a:endParaRPr>
                    </a:p>
                    <a:p>
                      <a:pPr algn="ctr" fontAlgn="b"/>
                      <a:endParaRPr lang="en-IE" sz="1800" b="1" u="none" strike="noStrike" dirty="0">
                        <a:solidFill>
                          <a:srgbClr val="FF0000"/>
                        </a:solidFill>
                        <a:effectLst/>
                      </a:endParaRPr>
                    </a:p>
                    <a:p>
                      <a:pPr algn="ctr" fontAlgn="b"/>
                      <a:r>
                        <a:rPr lang="en-IE" sz="1800" b="1" u="none" strike="noStrike" dirty="0">
                          <a:solidFill>
                            <a:srgbClr val="FF0000"/>
                          </a:solidFill>
                          <a:effectLst/>
                        </a:rPr>
                        <a:t>Payable to Borrisokane Community College</a:t>
                      </a:r>
                      <a:endParaRPr lang="en-IE"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IE" sz="1800" u="none" strike="noStrike" dirty="0">
                          <a:effectLst/>
                        </a:rPr>
                        <a:t> </a:t>
                      </a:r>
                      <a:endParaRPr lang="en-I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15605">
                <a:tc>
                  <a:txBody>
                    <a:bodyPr/>
                    <a:lstStyle/>
                    <a:p>
                      <a:pPr algn="l" fontAlgn="b"/>
                      <a:r>
                        <a:rPr lang="en-IE" sz="1800" b="0" i="0" u="none" strike="noStrike" dirty="0">
                          <a:solidFill>
                            <a:srgbClr val="000000"/>
                          </a:solidFill>
                          <a:effectLst/>
                          <a:latin typeface="Calibri" panose="020F0502020204030204" pitchFamily="34" charset="0"/>
                        </a:rPr>
                        <a:t>Personal Accident Insurance Year 1,2 ,3</a:t>
                      </a:r>
                    </a:p>
                  </a:txBody>
                  <a:tcPr marL="9525" marR="9525" marT="9525" marB="0" anchor="b"/>
                </a:tc>
                <a:tc>
                  <a:txBody>
                    <a:bodyPr/>
                    <a:lstStyle/>
                    <a:p>
                      <a:pPr algn="l" fontAlgn="b"/>
                      <a:r>
                        <a:rPr lang="en-IE" sz="1800" b="0" i="0" u="none" strike="noStrike" dirty="0">
                          <a:solidFill>
                            <a:srgbClr val="000000"/>
                          </a:solidFill>
                          <a:effectLst/>
                          <a:latin typeface="Calibri" panose="020F0502020204030204" pitchFamily="34" charset="0"/>
                        </a:rPr>
                        <a:t>€30</a:t>
                      </a:r>
                    </a:p>
                  </a:txBody>
                  <a:tcPr marL="9525" marR="9525" marT="9525" marB="0" anchor="b"/>
                </a:tc>
                <a:extLst>
                  <a:ext uri="{0D108BD9-81ED-4DB2-BD59-A6C34878D82A}">
                    <a16:rowId xmlns:a16="http://schemas.microsoft.com/office/drawing/2014/main" val="10007"/>
                  </a:ext>
                </a:extLst>
              </a:tr>
              <a:tr h="460223">
                <a:tc>
                  <a:txBody>
                    <a:bodyPr/>
                    <a:lstStyle/>
                    <a:p>
                      <a:pPr rtl="0" fontAlgn="base"/>
                      <a:r>
                        <a:rPr lang="en-GB" sz="1800" b="0" i="0" kern="1200" dirty="0">
                          <a:solidFill>
                            <a:schemeClr val="dk1"/>
                          </a:solidFill>
                          <a:effectLst/>
                          <a:latin typeface="+mn-lt"/>
                          <a:ea typeface="+mn-ea"/>
                          <a:cs typeface="+mn-cs"/>
                        </a:rPr>
                        <a:t>Locker  Year 1,2,3</a:t>
                      </a:r>
                    </a:p>
                  </a:txBody>
                  <a:tcPr marL="9525" marR="9525" marT="9525" marB="0" anchor="b"/>
                </a:tc>
                <a:tc>
                  <a:txBody>
                    <a:bodyPr/>
                    <a:lstStyle/>
                    <a:p>
                      <a:pPr algn="l" fontAlgn="b"/>
                      <a:r>
                        <a:rPr lang="en-IE" sz="1800" b="0" i="0" u="none" strike="noStrike" dirty="0">
                          <a:solidFill>
                            <a:srgbClr val="000000"/>
                          </a:solidFill>
                          <a:effectLst/>
                          <a:latin typeface="Calibri" panose="020F0502020204030204" pitchFamily="34" charset="0"/>
                        </a:rPr>
                        <a:t>€30</a:t>
                      </a:r>
                    </a:p>
                  </a:txBody>
                  <a:tcPr marL="9525" marR="9525" marT="9525" marB="0" anchor="b"/>
                </a:tc>
                <a:extLst>
                  <a:ext uri="{0D108BD9-81ED-4DB2-BD59-A6C34878D82A}">
                    <a16:rowId xmlns:a16="http://schemas.microsoft.com/office/drawing/2014/main" val="10008"/>
                  </a:ext>
                </a:extLst>
              </a:tr>
              <a:tr h="215605">
                <a:tc>
                  <a:txBody>
                    <a:bodyPr/>
                    <a:lstStyle/>
                    <a:p>
                      <a:r>
                        <a:rPr lang="en-IE" dirty="0"/>
                        <a:t>Cat 4- Cognitive Ability Test </a:t>
                      </a:r>
                    </a:p>
                  </a:txBody>
                  <a:tcPr marL="9525" marR="9525" marT="9525" marB="0" anchor="b"/>
                </a:tc>
                <a:tc>
                  <a:txBody>
                    <a:bodyPr/>
                    <a:lstStyle/>
                    <a:p>
                      <a:r>
                        <a:rPr lang="en-IE" dirty="0"/>
                        <a:t>€30</a:t>
                      </a:r>
                    </a:p>
                  </a:txBody>
                  <a:tcPr marL="9525" marR="9525" marT="9525" marB="0" anchor="b"/>
                </a:tc>
                <a:extLst>
                  <a:ext uri="{0D108BD9-81ED-4DB2-BD59-A6C34878D82A}">
                    <a16:rowId xmlns:a16="http://schemas.microsoft.com/office/drawing/2014/main" val="10009"/>
                  </a:ext>
                </a:extLst>
              </a:tr>
              <a:tr h="262599">
                <a:tc>
                  <a:txBody>
                    <a:bodyPr/>
                    <a:lstStyle/>
                    <a:p>
                      <a:pPr algn="l" fontAlgn="b"/>
                      <a:endParaRPr lang="en-I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I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15605">
                <a:tc>
                  <a:txBody>
                    <a:bodyPr/>
                    <a:lstStyle/>
                    <a:p>
                      <a:pPr algn="l" fontAlgn="b"/>
                      <a:endParaRPr lang="en-I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I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44694">
                <a:tc>
                  <a:txBody>
                    <a:bodyPr/>
                    <a:lstStyle/>
                    <a:p>
                      <a:pPr algn="l" fontAlgn="b"/>
                      <a:endParaRPr lang="en-I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I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244694">
                <a:tc>
                  <a:txBody>
                    <a:bodyPr/>
                    <a:lstStyle/>
                    <a:p>
                      <a:pPr algn="l" fontAlgn="b"/>
                      <a:endParaRPr lang="en-I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I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215605">
                <a:tc>
                  <a:txBody>
                    <a:bodyPr/>
                    <a:lstStyle/>
                    <a:p>
                      <a:pPr algn="l" fontAlgn="b"/>
                      <a:r>
                        <a:rPr lang="en-IE" sz="1800" u="none" strike="noStrike" dirty="0">
                          <a:effectLst/>
                        </a:rPr>
                        <a:t> </a:t>
                      </a:r>
                      <a:endParaRPr lang="en-I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I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bl>
          </a:graphicData>
        </a:graphic>
      </p:graphicFrame>
      <p:pic>
        <p:nvPicPr>
          <p:cNvPr id="4" name="Picture 3" descr="Screen Clipping">
            <a:extLst>
              <a:ext uri="{FF2B5EF4-FFF2-40B4-BE49-F238E27FC236}">
                <a16:creationId xmlns:a16="http://schemas.microsoft.com/office/drawing/2014/main" id="{C514F327-0FE6-4AA9-9884-C8EE5974A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Tree>
    <p:extLst>
      <p:ext uri="{BB962C8B-B14F-4D97-AF65-F5344CB8AC3E}">
        <p14:creationId xmlns:p14="http://schemas.microsoft.com/office/powerpoint/2010/main" val="19846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C8743A-465A-489C-BDCF-939CBFFD846F}"/>
              </a:ext>
            </a:extLst>
          </p:cNvPr>
          <p:cNvSpPr>
            <a:spLocks noGrp="1"/>
          </p:cNvSpPr>
          <p:nvPr>
            <p:ph idx="1"/>
          </p:nvPr>
        </p:nvSpPr>
        <p:spPr>
          <a:xfrm>
            <a:off x="457200" y="2139518"/>
            <a:ext cx="8229600" cy="4554245"/>
          </a:xfrm>
        </p:spPr>
        <p:txBody>
          <a:bodyPr>
            <a:normAutofit/>
          </a:bodyPr>
          <a:lstStyle/>
          <a:p>
            <a:r>
              <a:rPr lang="en-IE" dirty="0" err="1"/>
              <a:t>IPad</a:t>
            </a:r>
            <a:r>
              <a:rPr lang="en-IE" dirty="0"/>
              <a:t> Supplier Wriggle:</a:t>
            </a:r>
          </a:p>
          <a:p>
            <a:pPr lvl="1"/>
            <a:r>
              <a:rPr lang="en-IE" dirty="0"/>
              <a:t>Purchase on online Store</a:t>
            </a:r>
          </a:p>
          <a:p>
            <a:pPr lvl="1"/>
            <a:endParaRPr lang="en-IE" dirty="0"/>
          </a:p>
          <a:p>
            <a:pPr lvl="1"/>
            <a:r>
              <a:rPr lang="en-IE" dirty="0"/>
              <a:t>iPad supplied setup to your home.</a:t>
            </a:r>
          </a:p>
          <a:p>
            <a:pPr lvl="1"/>
            <a:endParaRPr lang="en-IE" dirty="0"/>
          </a:p>
          <a:p>
            <a:pPr lvl="1"/>
            <a:r>
              <a:rPr lang="en-IE" dirty="0"/>
              <a:t>School Books ordered through school and uploaded to </a:t>
            </a:r>
            <a:r>
              <a:rPr lang="en-IE" dirty="0" err="1"/>
              <a:t>IPad</a:t>
            </a:r>
            <a:endParaRPr lang="en-IE" dirty="0"/>
          </a:p>
          <a:p>
            <a:pPr marL="457200" lvl="1" indent="0">
              <a:buNone/>
            </a:pPr>
            <a:endParaRPr lang="en-IE" dirty="0"/>
          </a:p>
          <a:p>
            <a:r>
              <a:rPr lang="en-IE" dirty="0"/>
              <a:t>All new IPads are setup on a Manged System</a:t>
            </a:r>
          </a:p>
          <a:p>
            <a:pPr lvl="1"/>
            <a:r>
              <a:rPr lang="en-IE" dirty="0"/>
              <a:t>Controls the Setup of the iPad.</a:t>
            </a:r>
          </a:p>
          <a:p>
            <a:pPr lvl="1"/>
            <a:r>
              <a:rPr lang="en-IE" dirty="0"/>
              <a:t>Only School requested Apps installed</a:t>
            </a:r>
          </a:p>
          <a:p>
            <a:pPr lvl="1"/>
            <a:r>
              <a:rPr lang="en-IE" dirty="0"/>
              <a:t>Limit to Educational Use.</a:t>
            </a:r>
          </a:p>
          <a:p>
            <a:pPr lvl="1"/>
            <a:r>
              <a:rPr lang="en-IE" dirty="0"/>
              <a:t>Support available to Parents from Wriggle</a:t>
            </a:r>
          </a:p>
          <a:p>
            <a:pPr lvl="1"/>
            <a:r>
              <a:rPr lang="en-IE" dirty="0"/>
              <a:t>Training materials available online from Wriggle</a:t>
            </a:r>
          </a:p>
          <a:p>
            <a:pPr lvl="1"/>
            <a:endParaRPr lang="en-IE" dirty="0"/>
          </a:p>
          <a:p>
            <a:pPr lvl="1"/>
            <a:endParaRPr lang="en-IE" dirty="0"/>
          </a:p>
          <a:p>
            <a:pPr lvl="1"/>
            <a:endParaRPr lang="en-IE" dirty="0"/>
          </a:p>
          <a:p>
            <a:pPr lvl="1"/>
            <a:endParaRPr lang="en-IE" dirty="0"/>
          </a:p>
        </p:txBody>
      </p:sp>
      <p:pic>
        <p:nvPicPr>
          <p:cNvPr id="4" name="Picture 3" descr="Screen Clipping">
            <a:extLst>
              <a:ext uri="{FF2B5EF4-FFF2-40B4-BE49-F238E27FC236}">
                <a16:creationId xmlns:a16="http://schemas.microsoft.com/office/drawing/2014/main" id="{18541A6F-3331-4302-B359-9F8043773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
        <p:nvSpPr>
          <p:cNvPr id="2" name="Title 1">
            <a:extLst>
              <a:ext uri="{FF2B5EF4-FFF2-40B4-BE49-F238E27FC236}">
                <a16:creationId xmlns:a16="http://schemas.microsoft.com/office/drawing/2014/main" id="{0F1A1193-EA93-4DE5-92DF-BDCED354C8CF}"/>
              </a:ext>
            </a:extLst>
          </p:cNvPr>
          <p:cNvSpPr>
            <a:spLocks noGrp="1"/>
          </p:cNvSpPr>
          <p:nvPr>
            <p:ph type="title"/>
          </p:nvPr>
        </p:nvSpPr>
        <p:spPr>
          <a:xfrm>
            <a:off x="0" y="1074198"/>
            <a:ext cx="8229600" cy="647885"/>
          </a:xfrm>
        </p:spPr>
        <p:txBody>
          <a:bodyPr/>
          <a:lstStyle/>
          <a:p>
            <a:pPr>
              <a:lnSpc>
                <a:spcPct val="5272727"/>
              </a:lnSpc>
            </a:pPr>
            <a:r>
              <a:rPr lang="en-IE" sz="4400" dirty="0" err="1"/>
              <a:t>Ipad</a:t>
            </a:r>
            <a:r>
              <a:rPr lang="en-IE" sz="4400" dirty="0"/>
              <a:t> Setup</a:t>
            </a:r>
            <a:endParaRPr lang="en-US"/>
          </a:p>
        </p:txBody>
      </p:sp>
    </p:spTree>
    <p:extLst>
      <p:ext uri="{BB962C8B-B14F-4D97-AF65-F5344CB8AC3E}">
        <p14:creationId xmlns:p14="http://schemas.microsoft.com/office/powerpoint/2010/main" val="348282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E90A1-B7DA-5539-B3AF-C910435FCDA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6389091-D205-55B7-C075-A8F9A4EE2582}"/>
              </a:ext>
            </a:extLst>
          </p:cNvPr>
          <p:cNvSpPr txBox="1">
            <a:spLocks/>
          </p:cNvSpPr>
          <p:nvPr/>
        </p:nvSpPr>
        <p:spPr>
          <a:xfrm>
            <a:off x="202729" y="608699"/>
            <a:ext cx="7886700" cy="83733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32285B"/>
                </a:solidFill>
                <a:latin typeface="Mont Bold" pitchFamily="2" charset="0"/>
              </a:rPr>
              <a:t>				Wriggle Pay </a:t>
            </a:r>
          </a:p>
        </p:txBody>
      </p:sp>
      <p:sp>
        <p:nvSpPr>
          <p:cNvPr id="4" name="TextBox 3">
            <a:extLst>
              <a:ext uri="{FF2B5EF4-FFF2-40B4-BE49-F238E27FC236}">
                <a16:creationId xmlns:a16="http://schemas.microsoft.com/office/drawing/2014/main" id="{CC5CC7E2-EBC2-0363-D83F-3DCB0D991D3A}"/>
              </a:ext>
            </a:extLst>
          </p:cNvPr>
          <p:cNvSpPr txBox="1"/>
          <p:nvPr/>
        </p:nvSpPr>
        <p:spPr>
          <a:xfrm>
            <a:off x="393405" y="1446028"/>
            <a:ext cx="7696024" cy="3554819"/>
          </a:xfrm>
          <a:prstGeom prst="rect">
            <a:avLst/>
          </a:prstGeom>
          <a:noFill/>
        </p:spPr>
        <p:txBody>
          <a:bodyPr wrap="square">
            <a:spAutoFit/>
          </a:bodyPr>
          <a:lstStyle/>
          <a:p>
            <a:pPr algn="l">
              <a:buFont typeface="Arial" panose="020B0604020202020204" pitchFamily="34" charset="0"/>
              <a:buChar char="•"/>
            </a:pPr>
            <a:r>
              <a:rPr lang="en-IE" sz="1500" b="1" dirty="0">
                <a:latin typeface="Söhne"/>
              </a:rPr>
              <a:t>Interest-Free Payments</a:t>
            </a:r>
            <a:endParaRPr lang="en-IE" sz="1500" dirty="0">
              <a:latin typeface="Söhne"/>
            </a:endParaRPr>
          </a:p>
          <a:p>
            <a:pPr marL="557213" lvl="1" indent="-214313">
              <a:buFont typeface="Arial" panose="020B0604020202020204" pitchFamily="34" charset="0"/>
              <a:buChar char="•"/>
            </a:pPr>
            <a:r>
              <a:rPr lang="en-IE" sz="1500" dirty="0">
                <a:latin typeface="Söhne"/>
              </a:rPr>
              <a:t>Offers the option to pay over 12 months without interest, extra fees, or charges.</a:t>
            </a:r>
          </a:p>
          <a:p>
            <a:pPr marL="557213" lvl="1" indent="-214313">
              <a:buFont typeface="Arial" panose="020B0604020202020204" pitchFamily="34" charset="0"/>
              <a:buChar char="•"/>
            </a:pPr>
            <a:r>
              <a:rPr lang="en-IE" sz="1500" dirty="0">
                <a:latin typeface="Söhne"/>
              </a:rPr>
              <a:t>Ensures the total cost remains unchanged, regardless of payment upfront or over 12 months.</a:t>
            </a:r>
          </a:p>
          <a:p>
            <a:pPr algn="l">
              <a:buFont typeface="Arial" panose="020B0604020202020204" pitchFamily="34" charset="0"/>
              <a:buChar char="•"/>
            </a:pPr>
            <a:r>
              <a:rPr lang="en-IE" sz="1500" b="1" dirty="0">
                <a:latin typeface="Söhne"/>
              </a:rPr>
              <a:t>Extended Payment Plans</a:t>
            </a:r>
            <a:endParaRPr lang="en-IE" sz="1500" dirty="0">
              <a:latin typeface="Söhne"/>
            </a:endParaRPr>
          </a:p>
          <a:p>
            <a:pPr marL="557213" lvl="1" indent="-214313">
              <a:buFont typeface="Arial" panose="020B0604020202020204" pitchFamily="34" charset="0"/>
              <a:buChar char="•"/>
            </a:pPr>
            <a:r>
              <a:rPr lang="en-IE" sz="1500" dirty="0">
                <a:latin typeface="Söhne"/>
              </a:rPr>
              <a:t>Provides options for extending payments over 24 or 36 months with a 9.99% interest rate.</a:t>
            </a:r>
          </a:p>
          <a:p>
            <a:pPr marL="557213" lvl="1" indent="-214313">
              <a:buFont typeface="Arial" panose="020B0604020202020204" pitchFamily="34" charset="0"/>
              <a:buChar char="•"/>
            </a:pPr>
            <a:r>
              <a:rPr lang="en-IE" sz="1500" dirty="0">
                <a:latin typeface="Söhne"/>
              </a:rPr>
              <a:t>Includes a €20 application fee and a €2 monthly account-keeping fee.</a:t>
            </a:r>
          </a:p>
          <a:p>
            <a:pPr marL="557213" lvl="1" indent="-214313">
              <a:buFont typeface="Arial" panose="020B0604020202020204" pitchFamily="34" charset="0"/>
              <a:buChar char="•"/>
            </a:pPr>
            <a:r>
              <a:rPr lang="en-IE" sz="1500" dirty="0">
                <a:latin typeface="Söhne"/>
              </a:rPr>
              <a:t>Allows early settlement of the balance without penalties for added flexibility.</a:t>
            </a:r>
          </a:p>
          <a:p>
            <a:pPr algn="l">
              <a:buFont typeface="Arial" panose="020B0604020202020204" pitchFamily="34" charset="0"/>
              <a:buChar char="•"/>
            </a:pPr>
            <a:r>
              <a:rPr lang="en-IE" sz="1500" b="1" dirty="0">
                <a:latin typeface="Söhne"/>
              </a:rPr>
              <a:t>Eligibility Criteria</a:t>
            </a:r>
            <a:endParaRPr lang="en-IE" sz="1500" dirty="0">
              <a:latin typeface="Söhne"/>
            </a:endParaRPr>
          </a:p>
          <a:p>
            <a:pPr marL="557213" lvl="1" indent="-214313">
              <a:buFont typeface="Arial" panose="020B0604020202020204" pitchFamily="34" charset="0"/>
              <a:buChar char="•"/>
            </a:pPr>
            <a:r>
              <a:rPr lang="en-IE" sz="1500" dirty="0">
                <a:latin typeface="Söhne"/>
              </a:rPr>
              <a:t>Must be over 18 years of age.</a:t>
            </a:r>
          </a:p>
          <a:p>
            <a:pPr marL="557213" lvl="1" indent="-214313">
              <a:buFont typeface="Arial" panose="020B0604020202020204" pitchFamily="34" charset="0"/>
              <a:buChar char="•"/>
            </a:pPr>
            <a:r>
              <a:rPr lang="en-IE" sz="1500" dirty="0">
                <a:latin typeface="Söhne"/>
              </a:rPr>
              <a:t>Minimum income of €1500 per month.</a:t>
            </a:r>
          </a:p>
          <a:p>
            <a:pPr marL="557213" lvl="1" indent="-214313">
              <a:buFont typeface="Arial" panose="020B0604020202020204" pitchFamily="34" charset="0"/>
              <a:buChar char="•"/>
            </a:pPr>
            <a:r>
              <a:rPr lang="en-IE" sz="1500" dirty="0">
                <a:latin typeface="Söhne"/>
              </a:rPr>
              <a:t>Resident in the country for more than 12 months.</a:t>
            </a:r>
          </a:p>
          <a:p>
            <a:pPr marL="557213" lvl="1" indent="-214313">
              <a:buFont typeface="Arial" panose="020B0604020202020204" pitchFamily="34" charset="0"/>
              <a:buChar char="•"/>
            </a:pPr>
            <a:r>
              <a:rPr lang="en-IE" sz="1500" dirty="0">
                <a:latin typeface="Söhne"/>
              </a:rPr>
              <a:t>Requirement to provide ID, Proof of Address, and PPS Number.</a:t>
            </a:r>
          </a:p>
          <a:p>
            <a:pPr algn="l"/>
            <a:r>
              <a:rPr lang="en-IE" sz="1500" b="1" dirty="0">
                <a:latin typeface="Söhne"/>
              </a:rPr>
              <a:t>All payment options (12, 24, or 36 months) are contingent upon meeting the HUMM minimum criteria.</a:t>
            </a:r>
            <a:endParaRPr lang="en-IE" sz="1500" dirty="0">
              <a:latin typeface="Söhne"/>
            </a:endParaRPr>
          </a:p>
        </p:txBody>
      </p:sp>
      <p:pic>
        <p:nvPicPr>
          <p:cNvPr id="7" name="Graphic 6" descr="Piggy Bank with solid fill">
            <a:extLst>
              <a:ext uri="{FF2B5EF4-FFF2-40B4-BE49-F238E27FC236}">
                <a16:creationId xmlns:a16="http://schemas.microsoft.com/office/drawing/2014/main" id="{FB584BF5-7CB6-922E-0110-DFA2624C52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5058" y="2511667"/>
            <a:ext cx="2348741" cy="2348741"/>
          </a:xfrm>
          <a:prstGeom prst="rect">
            <a:avLst/>
          </a:prstGeom>
        </p:spPr>
      </p:pic>
    </p:spTree>
    <p:extLst>
      <p:ext uri="{BB962C8B-B14F-4D97-AF65-F5344CB8AC3E}">
        <p14:creationId xmlns:p14="http://schemas.microsoft.com/office/powerpoint/2010/main" val="154291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C4CB1-071F-4881-B531-E8EBA81B8C3F}"/>
              </a:ext>
            </a:extLst>
          </p:cNvPr>
          <p:cNvSpPr>
            <a:spLocks noGrp="1"/>
          </p:cNvSpPr>
          <p:nvPr>
            <p:ph idx="1"/>
          </p:nvPr>
        </p:nvSpPr>
        <p:spPr>
          <a:xfrm>
            <a:off x="457200" y="2539014"/>
            <a:ext cx="8229600" cy="3977196"/>
          </a:xfrm>
        </p:spPr>
        <p:txBody>
          <a:bodyPr/>
          <a:lstStyle/>
          <a:p>
            <a:pPr marL="0" indent="0" algn="l" rtl="0" fontAlgn="base">
              <a:buNone/>
            </a:pPr>
            <a:endParaRPr lang="en-GB" sz="1800" b="0" i="0" dirty="0">
              <a:solidFill>
                <a:srgbClr val="000000"/>
              </a:solidFill>
              <a:effectLst/>
              <a:latin typeface="Calibri" panose="020F0502020204030204" pitchFamily="34" charset="0"/>
            </a:endParaRPr>
          </a:p>
          <a:p>
            <a:pPr marL="0" indent="0" algn="l" rtl="0" fontAlgn="base">
              <a:buNone/>
            </a:pPr>
            <a:endParaRPr lang="en-GB" sz="18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800" b="0" i="0" dirty="0">
                <a:solidFill>
                  <a:srgbClr val="000000"/>
                </a:solidFill>
                <a:effectLst/>
                <a:latin typeface="Calibri" panose="020F0502020204030204" pitchFamily="34" charset="0"/>
              </a:rPr>
              <a:t>Borrisokane Credit Union  </a:t>
            </a:r>
            <a:r>
              <a:rPr kumimoji="0" lang="en-IE"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Phone: 067 27455</a:t>
            </a:r>
            <a:endParaRPr kumimoji="0" lang="en-IE"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Email: </a:t>
            </a:r>
            <a:r>
              <a:rPr kumimoji="0" lang="en-IE"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2"/>
              </a:rPr>
              <a:t>info@borrisokanecu.ie</a:t>
            </a:r>
            <a:endParaRPr kumimoji="0" lang="en-IE"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Website: </a:t>
            </a:r>
            <a:r>
              <a:rPr kumimoji="0" lang="en-IE"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3"/>
              </a:rPr>
              <a:t>www.borrisokanecu.ie</a:t>
            </a:r>
            <a:endParaRPr kumimoji="0" lang="en-IE" altLang="en-US" sz="3200" b="0" i="0" u="none" strike="noStrike" cap="none" normalizeH="0" baseline="0" dirty="0">
              <a:ln>
                <a:noFill/>
              </a:ln>
              <a:solidFill>
                <a:schemeClr val="tx1"/>
              </a:solidFill>
              <a:effectLst/>
              <a:latin typeface="Arial" panose="020B0604020202020204" pitchFamily="34" charset="0"/>
            </a:endParaRPr>
          </a:p>
          <a:p>
            <a:pPr marL="0" indent="0" algn="l" rtl="0" fontAlgn="base">
              <a:buNone/>
            </a:pPr>
            <a:endParaRPr lang="en-GB" sz="1800" b="0" i="0" dirty="0">
              <a:solidFill>
                <a:srgbClr val="000000"/>
              </a:solidFill>
              <a:effectLst/>
              <a:latin typeface="Calibri" panose="020F0502020204030204" pitchFamily="34" charset="0"/>
            </a:endParaRPr>
          </a:p>
          <a:p>
            <a:pPr marL="0" indent="0" algn="l" rtl="0" fontAlgn="base">
              <a:buNone/>
            </a:pP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endParaRPr lang="en-IE" dirty="0"/>
          </a:p>
        </p:txBody>
      </p:sp>
      <p:pic>
        <p:nvPicPr>
          <p:cNvPr id="4" name="Picture 3" descr="Screen Clipping">
            <a:extLst>
              <a:ext uri="{FF2B5EF4-FFF2-40B4-BE49-F238E27FC236}">
                <a16:creationId xmlns:a16="http://schemas.microsoft.com/office/drawing/2014/main" id="{7C7FA7D3-1B07-4352-8179-F56C158F7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588735"/>
          </a:xfrm>
          <a:prstGeom prst="rect">
            <a:avLst/>
          </a:prstGeom>
        </p:spPr>
      </p:pic>
      <p:sp>
        <p:nvSpPr>
          <p:cNvPr id="2" name="Title 1">
            <a:extLst>
              <a:ext uri="{FF2B5EF4-FFF2-40B4-BE49-F238E27FC236}">
                <a16:creationId xmlns:a16="http://schemas.microsoft.com/office/drawing/2014/main" id="{E606E196-2E1F-47F7-A905-A93CE634583F}"/>
              </a:ext>
            </a:extLst>
          </p:cNvPr>
          <p:cNvSpPr>
            <a:spLocks noGrp="1"/>
          </p:cNvSpPr>
          <p:nvPr>
            <p:ph type="title"/>
          </p:nvPr>
        </p:nvSpPr>
        <p:spPr>
          <a:xfrm>
            <a:off x="386178" y="1074196"/>
            <a:ext cx="8229600" cy="774577"/>
          </a:xfrm>
        </p:spPr>
        <p:txBody>
          <a:bodyPr/>
          <a:lstStyle/>
          <a:p>
            <a:pPr>
              <a:lnSpc>
                <a:spcPct val="5800000"/>
              </a:lnSpc>
            </a:pPr>
            <a:r>
              <a:rPr lang="en-IE" sz="4000" dirty="0"/>
              <a:t>Other Finance Options</a:t>
            </a:r>
            <a:endParaRPr lang="en-US"/>
          </a:p>
        </p:txBody>
      </p:sp>
      <p:pic>
        <p:nvPicPr>
          <p:cNvPr id="6" name="Picture 5">
            <a:extLst>
              <a:ext uri="{FF2B5EF4-FFF2-40B4-BE49-F238E27FC236}">
                <a16:creationId xmlns:a16="http://schemas.microsoft.com/office/drawing/2014/main" id="{40CF61D5-379A-8984-123A-F4D34CAA08D5}"/>
              </a:ext>
            </a:extLst>
          </p:cNvPr>
          <p:cNvPicPr>
            <a:picLocks noChangeAspect="1"/>
          </p:cNvPicPr>
          <p:nvPr/>
        </p:nvPicPr>
        <p:blipFill>
          <a:blip r:embed="rId5"/>
          <a:stretch>
            <a:fillRect/>
          </a:stretch>
        </p:blipFill>
        <p:spPr>
          <a:xfrm>
            <a:off x="457200" y="4314460"/>
            <a:ext cx="5866441" cy="2201750"/>
          </a:xfrm>
          <a:prstGeom prst="rect">
            <a:avLst/>
          </a:prstGeom>
        </p:spPr>
      </p:pic>
    </p:spTree>
    <p:extLst>
      <p:ext uri="{BB962C8B-B14F-4D97-AF65-F5344CB8AC3E}">
        <p14:creationId xmlns:p14="http://schemas.microsoft.com/office/powerpoint/2010/main" val="3248544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lf_Registration_Enabled xmlns="a471dfe3-17ba-43e0-8fb9-571d7139a4ff" xsi:nil="true"/>
    <Templates xmlns="a471dfe3-17ba-43e0-8fb9-571d7139a4ff" xsi:nil="true"/>
    <Math_Settings xmlns="a471dfe3-17ba-43e0-8fb9-571d7139a4ff" xsi:nil="true"/>
    <Invited_Students xmlns="a471dfe3-17ba-43e0-8fb9-571d7139a4ff" xsi:nil="true"/>
    <FolderType xmlns="a471dfe3-17ba-43e0-8fb9-571d7139a4ff" xsi:nil="true"/>
    <Teachers xmlns="a471dfe3-17ba-43e0-8fb9-571d7139a4ff">
      <UserInfo>
        <DisplayName/>
        <AccountId xsi:nil="true"/>
        <AccountType/>
      </UserInfo>
    </Teachers>
    <Students xmlns="a471dfe3-17ba-43e0-8fb9-571d7139a4ff">
      <UserInfo>
        <DisplayName/>
        <AccountId xsi:nil="true"/>
        <AccountType/>
      </UserInfo>
    </Students>
    <Student_Groups xmlns="a471dfe3-17ba-43e0-8fb9-571d7139a4ff">
      <UserInfo>
        <DisplayName/>
        <AccountId xsi:nil="true"/>
        <AccountType/>
      </UserInfo>
    </Student_Groups>
    <LMS_Mappings xmlns="a471dfe3-17ba-43e0-8fb9-571d7139a4ff" xsi:nil="true"/>
    <Owner xmlns="a471dfe3-17ba-43e0-8fb9-571d7139a4ff">
      <UserInfo>
        <DisplayName/>
        <AccountId xsi:nil="true"/>
        <AccountType/>
      </UserInfo>
    </Owner>
    <CultureName xmlns="a471dfe3-17ba-43e0-8fb9-571d7139a4ff" xsi:nil="true"/>
    <DefaultSectionNames xmlns="a471dfe3-17ba-43e0-8fb9-571d7139a4ff" xsi:nil="true"/>
    <Is_Collaboration_Space_Locked xmlns="a471dfe3-17ba-43e0-8fb9-571d7139a4ff" xsi:nil="true"/>
    <IsNotebookLocked xmlns="a471dfe3-17ba-43e0-8fb9-571d7139a4ff" xsi:nil="true"/>
    <NotebookType xmlns="a471dfe3-17ba-43e0-8fb9-571d7139a4ff" xsi:nil="true"/>
    <Distribution_Groups xmlns="a471dfe3-17ba-43e0-8fb9-571d7139a4ff" xsi:nil="true"/>
    <Has_Teacher_Only_SectionGroup xmlns="a471dfe3-17ba-43e0-8fb9-571d7139a4ff" xsi:nil="true"/>
    <AppVersion xmlns="a471dfe3-17ba-43e0-8fb9-571d7139a4ff" xsi:nil="true"/>
    <Invited_Teachers xmlns="a471dfe3-17ba-43e0-8fb9-571d7139a4ff" xsi:nil="true"/>
    <TeamsChannelId xmlns="a471dfe3-17ba-43e0-8fb9-571d7139a4ff" xsi:nil="true"/>
    <Teams_Channel_Section_Location xmlns="a471dfe3-17ba-43e0-8fb9-571d7139a4ff" xsi:nil="true"/>
    <_activity xmlns="a471dfe3-17ba-43e0-8fb9-571d7139a4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1E3915DA5E2749B687BE8E8268F576" ma:contentTypeVersion="36" ma:contentTypeDescription="Create a new document." ma:contentTypeScope="" ma:versionID="2a7b796a4f1c4469f00595e8e5dc4d23">
  <xsd:schema xmlns:xsd="http://www.w3.org/2001/XMLSchema" xmlns:xs="http://www.w3.org/2001/XMLSchema" xmlns:p="http://schemas.microsoft.com/office/2006/metadata/properties" xmlns:ns3="ee84122f-13d0-48d7-97dd-569fcd04e34b" xmlns:ns4="a471dfe3-17ba-43e0-8fb9-571d7139a4ff" targetNamespace="http://schemas.microsoft.com/office/2006/metadata/properties" ma:root="true" ma:fieldsID="e8f4bef303330d3a3aa6a05274eb2d1c" ns3:_="" ns4:_="">
    <xsd:import namespace="ee84122f-13d0-48d7-97dd-569fcd04e34b"/>
    <xsd:import namespace="a471dfe3-17ba-43e0-8fb9-571d7139a4ff"/>
    <xsd:element name="properties">
      <xsd:complexType>
        <xsd:sequence>
          <xsd:element name="documentManagement">
            <xsd:complexType>
              <xsd:all>
                <xsd:element ref="ns3:SharedWithUsers" minOccurs="0"/>
                <xsd:element ref="ns4:NotebookType" minOccurs="0"/>
                <xsd:element ref="ns4:FolderType" minOccurs="0"/>
                <xsd:element ref="ns4:Owner" minOccurs="0"/>
                <xsd:element ref="ns4:Teachers" minOccurs="0"/>
                <xsd:element ref="ns4:Students" minOccurs="0"/>
                <xsd:element ref="ns4:DefaultSectionNames" minOccurs="0"/>
                <xsd:element ref="ns4:AppVersion" minOccurs="0"/>
                <xsd:element ref="ns3:SharedWithDetails" minOccurs="0"/>
                <xsd:element ref="ns3:SharingHintHash" minOccurs="0"/>
                <xsd:element ref="ns4:Student_Groups" minOccurs="0"/>
                <xsd:element ref="ns4:CultureName"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Template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TeamsChannelId" minOccurs="0"/>
                <xsd:element ref="ns4:IsNotebookLocked" minOccurs="0"/>
                <xsd:element ref="ns4:MediaServiceOCR" minOccurs="0"/>
                <xsd:element ref="ns4:Math_Settings" minOccurs="0"/>
                <xsd:element ref="ns4:Distribution_Groups" minOccurs="0"/>
                <xsd:element ref="ns4:LMS_Mappings" minOccurs="0"/>
                <xsd:element ref="ns4:MediaServiceAutoKeyPoints" minOccurs="0"/>
                <xsd:element ref="ns4:MediaServiceKeyPoints" minOccurs="0"/>
                <xsd:element ref="ns4:MediaServiceGenerationTime" minOccurs="0"/>
                <xsd:element ref="ns4:MediaServiceEventHashCode" minOccurs="0"/>
                <xsd:element ref="ns4:Teams_Channel_Section_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4122f-13d0-48d7-97dd-569fcd04e3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element name="SharingHintHash" ma:index="17"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71dfe3-17ba-43e0-8fb9-571d7139a4ff" elementFormDefault="qualified">
    <xsd:import namespace="http://schemas.microsoft.com/office/2006/documentManagement/types"/>
    <xsd:import namespace="http://schemas.microsoft.com/office/infopath/2007/PartnerControls"/>
    <xsd:element name="NotebookType" ma:index="9" nillable="true" ma:displayName="Notebook Type" ma:internalName="NotebookType">
      <xsd:simpleType>
        <xsd:restriction base="dms:Text"/>
      </xsd:simpleType>
    </xsd:element>
    <xsd:element name="FolderType" ma:index="10" nillable="true" ma:displayName="Folder Type" ma:internalName="FolderType">
      <xsd:simpleType>
        <xsd:restriction base="dms:Text"/>
      </xsd:simpleType>
    </xsd:element>
    <xsd:element name="Owner" ma:index="1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achers" ma:index="1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ultureName" ma:index="19" nillable="true" ma:displayName="Culture Name" ma:internalName="CultureName">
      <xsd:simpleType>
        <xsd:restriction base="dms:Text"/>
      </xsd:simple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Templates" ma:index="25" nillable="true" ma:displayName="Templates" ma:internalName="Templates">
      <xsd:simpleType>
        <xsd:restriction base="dms:Note">
          <xsd:maxLength value="255"/>
        </xsd:restrictio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Location" ma:index="30" nillable="true" ma:displayName="MediaServiceLocation" ma:internalName="MediaServiceLocation" ma:readOnly="true">
      <xsd:simpleType>
        <xsd:restriction base="dms:Text"/>
      </xsd:simpleType>
    </xsd:element>
    <xsd:element name="TeamsChannelId" ma:index="31" nillable="true" ma:displayName="Teams Channel Id" ma:internalName="TeamsChannelId">
      <xsd:simpleType>
        <xsd:restriction base="dms:Text"/>
      </xsd:simpleType>
    </xsd:element>
    <xsd:element name="IsNotebookLocked" ma:index="32" nillable="true" ma:displayName="Is Notebook Locked" ma:internalName="IsNotebookLocked">
      <xsd:simpleType>
        <xsd:restriction base="dms:Boolean"/>
      </xsd:simpleType>
    </xsd:element>
    <xsd:element name="MediaServiceOCR" ma:index="33" nillable="true" ma:displayName="Extracted Text" ma:internalName="MediaServiceOCR" ma:readOnly="true">
      <xsd:simpleType>
        <xsd:restriction base="dms:Note">
          <xsd:maxLength value="255"/>
        </xsd:restriction>
      </xsd:simpleType>
    </xsd:element>
    <xsd:element name="Math_Settings" ma:index="34" nillable="true" ma:displayName="Math Settings" ma:internalName="Math_Settings">
      <xsd:simpleType>
        <xsd:restriction base="dms:Text"/>
      </xsd:simpleType>
    </xsd:element>
    <xsd:element name="Distribution_Groups" ma:index="35" nillable="true" ma:displayName="Distribution Groups" ma:internalName="Distribution_Groups">
      <xsd:simpleType>
        <xsd:restriction base="dms:Note">
          <xsd:maxLength value="255"/>
        </xsd:restriction>
      </xsd:simpleType>
    </xsd:element>
    <xsd:element name="LMS_Mappings" ma:index="36" nillable="true" ma:displayName="LMS Mappings" ma:internalName="LMS_Mappings">
      <xsd:simpleType>
        <xsd:restriction base="dms:Note">
          <xsd:maxLength value="255"/>
        </xsd:restrictio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9E3918-6148-4B97-BD10-E6F179F0818B}">
  <ds:schemaRefs>
    <ds:schemaRef ds:uri="http://schemas.microsoft.com/sharepoint/v3/contenttype/forms"/>
  </ds:schemaRefs>
</ds:datastoreItem>
</file>

<file path=customXml/itemProps2.xml><?xml version="1.0" encoding="utf-8"?>
<ds:datastoreItem xmlns:ds="http://schemas.openxmlformats.org/officeDocument/2006/customXml" ds:itemID="{09438DD3-40CA-44FE-9E59-53B964636740}">
  <ds:schemaRefs>
    <ds:schemaRef ds:uri="http://schemas.openxmlformats.org/package/2006/metadata/core-properties"/>
    <ds:schemaRef ds:uri="http://purl.org/dc/terms/"/>
    <ds:schemaRef ds:uri="http://www.w3.org/XML/1998/namespace"/>
    <ds:schemaRef ds:uri="ee84122f-13d0-48d7-97dd-569fcd04e34b"/>
    <ds:schemaRef ds:uri="http://schemas.microsoft.com/office/2006/documentManagement/types"/>
    <ds:schemaRef ds:uri="http://schemas.microsoft.com/office/2006/metadata/properties"/>
    <ds:schemaRef ds:uri="http://purl.org/dc/elements/1.1/"/>
    <ds:schemaRef ds:uri="http://schemas.microsoft.com/office/infopath/2007/PartnerControls"/>
    <ds:schemaRef ds:uri="a471dfe3-17ba-43e0-8fb9-571d7139a4ff"/>
    <ds:schemaRef ds:uri="http://purl.org/dc/dcmitype/"/>
  </ds:schemaRefs>
</ds:datastoreItem>
</file>

<file path=customXml/itemProps3.xml><?xml version="1.0" encoding="utf-8"?>
<ds:datastoreItem xmlns:ds="http://schemas.openxmlformats.org/officeDocument/2006/customXml" ds:itemID="{BA3E5FC7-4E49-480E-9CA0-8F744231B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84122f-13d0-48d7-97dd-569fcd04e34b"/>
    <ds:schemaRef ds:uri="a471dfe3-17ba-43e0-8fb9-571d7139a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Executive</Template>
  <TotalTime>11245</TotalTime>
  <Words>1081</Words>
  <Application>Microsoft Office PowerPoint</Application>
  <PresentationFormat>On-screen Show (4:3)</PresentationFormat>
  <Paragraphs>185</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Executive</vt:lpstr>
      <vt:lpstr>Information meeting 1st Year Sept 2025</vt:lpstr>
      <vt:lpstr>Why promote Digital Learning</vt:lpstr>
      <vt:lpstr>Department of Education &amp; Skills Policy</vt:lpstr>
      <vt:lpstr>PowerPoint Presentation</vt:lpstr>
      <vt:lpstr>PowerPoint Presentation</vt:lpstr>
      <vt:lpstr>PowerPoint Presentation</vt:lpstr>
      <vt:lpstr>Ipad Setup</vt:lpstr>
      <vt:lpstr>PowerPoint Presentation</vt:lpstr>
      <vt:lpstr>Other Finance Options</vt:lpstr>
      <vt:lpstr>Preused Ipads.</vt:lpstr>
      <vt:lpstr>Relevant School Policies</vt:lpstr>
      <vt:lpstr>Payment Schedule</vt:lpstr>
      <vt:lpstr>Access to Schools Record System for your child</vt:lpstr>
      <vt:lpstr>Permission for Photos</vt:lpstr>
      <vt:lpstr>Next Steps - Summary</vt:lpstr>
      <vt:lpstr>School Uniform</vt:lpstr>
      <vt:lpstr>Uniform Slatterys Nenagh</vt:lpstr>
      <vt:lpstr>PE Uniform xgear.ie PE Jumper €28 T-shirt €20 Bottoms €24</vt:lpstr>
      <vt:lpstr>School Jacket €38-€36</vt:lpstr>
      <vt:lpstr>Footwear</vt:lpstr>
      <vt:lpstr>Assessment</vt:lpstr>
      <vt:lpstr>Subject Options</vt:lpstr>
      <vt:lpstr>School Transport</vt:lpstr>
      <vt:lpstr>PowerPoint Presentation</vt:lpstr>
      <vt:lpstr>Keep up to date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mcarr</dc:creator>
  <cp:lastModifiedBy>Paula Molloy</cp:lastModifiedBy>
  <cp:revision>24</cp:revision>
  <cp:lastPrinted>2017-02-13T08:01:36Z</cp:lastPrinted>
  <dcterms:created xsi:type="dcterms:W3CDTF">2013-03-05T20:28:47Z</dcterms:created>
  <dcterms:modified xsi:type="dcterms:W3CDTF">2025-01-20T21:20:19Z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0x010100D31E3915DA5E2749B687BE8E8268F576</vt:lpwstr>
  </property>
</Properties>
</file>