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474" r:id="rId5"/>
    <p:sldId id="476" r:id="rId6"/>
    <p:sldId id="477" r:id="rId7"/>
    <p:sldId id="475" r:id="rId8"/>
    <p:sldId id="256" r:id="rId9"/>
    <p:sldId id="468" r:id="rId10"/>
    <p:sldId id="471" r:id="rId11"/>
    <p:sldId id="422" r:id="rId12"/>
    <p:sldId id="472" r:id="rId13"/>
    <p:sldId id="480" r:id="rId14"/>
    <p:sldId id="470" r:id="rId15"/>
    <p:sldId id="257" r:id="rId16"/>
    <p:sldId id="258" r:id="rId17"/>
    <p:sldId id="259" r:id="rId18"/>
    <p:sldId id="473" r:id="rId19"/>
    <p:sldId id="261" r:id="rId20"/>
    <p:sldId id="262" r:id="rId21"/>
    <p:sldId id="263" r:id="rId22"/>
    <p:sldId id="264" r:id="rId23"/>
    <p:sldId id="265" r:id="rId24"/>
    <p:sldId id="266" r:id="rId25"/>
    <p:sldId id="267" r:id="rId26"/>
    <p:sldId id="268" r:id="rId27"/>
    <p:sldId id="269" r:id="rId28"/>
    <p:sldId id="270" r:id="rId29"/>
    <p:sldId id="271" r:id="rId30"/>
    <p:sldId id="273" r:id="rId31"/>
    <p:sldId id="274" r:id="rId32"/>
    <p:sldId id="275" r:id="rId33"/>
    <p:sldId id="276" r:id="rId34"/>
    <p:sldId id="277" r:id="rId35"/>
    <p:sldId id="278" r:id="rId36"/>
    <p:sldId id="279" r:id="rId37"/>
    <p:sldId id="280" r:id="rId38"/>
    <p:sldId id="281" r:id="rId39"/>
    <p:sldId id="453" r:id="rId40"/>
    <p:sldId id="478" r:id="rId41"/>
    <p:sldId id="47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CEE5"/>
    <a:srgbClr val="CFFD0B"/>
    <a:srgbClr val="CC99FF"/>
    <a:srgbClr val="B97DC5"/>
    <a:srgbClr val="C8CB3D"/>
    <a:srgbClr val="C4B844"/>
    <a:srgbClr val="5BA5AD"/>
    <a:srgbClr val="D646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D02C3-9E99-466B-B795-2AFF83E42862}" v="1" dt="2025-02-21T11:47:10.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70" d="100"/>
          <a:sy n="70"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dy Carroll" userId="b7ec3c62-89d3-4b96-8b12-e3a86b2d382e" providerId="ADAL" clId="{A81D02C3-9E99-466B-B795-2AFF83E42862}"/>
    <pc:docChg chg="modSld">
      <pc:chgData name="Trudy Carroll" userId="b7ec3c62-89d3-4b96-8b12-e3a86b2d382e" providerId="ADAL" clId="{A81D02C3-9E99-466B-B795-2AFF83E42862}" dt="2025-02-21T11:47:10.730" v="0"/>
      <pc:docMkLst>
        <pc:docMk/>
      </pc:docMkLst>
      <pc:sldChg chg="delSp modTransition modAnim">
        <pc:chgData name="Trudy Carroll" userId="b7ec3c62-89d3-4b96-8b12-e3a86b2d382e" providerId="ADAL" clId="{A81D02C3-9E99-466B-B795-2AFF83E42862}" dt="2025-02-21T11:47:10.730" v="0"/>
        <pc:sldMkLst>
          <pc:docMk/>
          <pc:sldMk cId="2184031306" sldId="256"/>
        </pc:sldMkLst>
        <pc:picChg chg="del">
          <ac:chgData name="Trudy Carroll" userId="b7ec3c62-89d3-4b96-8b12-e3a86b2d382e" providerId="ADAL" clId="{A81D02C3-9E99-466B-B795-2AFF83E42862}" dt="2025-02-21T11:47:10.730" v="0"/>
          <ac:picMkLst>
            <pc:docMk/>
            <pc:sldMk cId="2184031306" sldId="256"/>
            <ac:picMk id="12" creationId="{4C5660FC-8521-54EA-C7D7-252A31F970DD}"/>
          </ac:picMkLst>
        </pc:picChg>
      </pc:sldChg>
      <pc:sldChg chg="delSp modTransition modAnim">
        <pc:chgData name="Trudy Carroll" userId="b7ec3c62-89d3-4b96-8b12-e3a86b2d382e" providerId="ADAL" clId="{A81D02C3-9E99-466B-B795-2AFF83E42862}" dt="2025-02-21T11:47:10.730" v="0"/>
        <pc:sldMkLst>
          <pc:docMk/>
          <pc:sldMk cId="2446898559" sldId="257"/>
        </pc:sldMkLst>
        <pc:picChg chg="del">
          <ac:chgData name="Trudy Carroll" userId="b7ec3c62-89d3-4b96-8b12-e3a86b2d382e" providerId="ADAL" clId="{A81D02C3-9E99-466B-B795-2AFF83E42862}" dt="2025-02-21T11:47:10.730" v="0"/>
          <ac:picMkLst>
            <pc:docMk/>
            <pc:sldMk cId="2446898559" sldId="257"/>
            <ac:picMk id="6" creationId="{D5D75D1D-B1B1-2F93-E472-7B6D212A63FD}"/>
          </ac:picMkLst>
        </pc:picChg>
      </pc:sldChg>
      <pc:sldChg chg="delSp modTransition modAnim">
        <pc:chgData name="Trudy Carroll" userId="b7ec3c62-89d3-4b96-8b12-e3a86b2d382e" providerId="ADAL" clId="{A81D02C3-9E99-466B-B795-2AFF83E42862}" dt="2025-02-21T11:47:10.730" v="0"/>
        <pc:sldMkLst>
          <pc:docMk/>
          <pc:sldMk cId="2234256241" sldId="258"/>
        </pc:sldMkLst>
        <pc:picChg chg="del">
          <ac:chgData name="Trudy Carroll" userId="b7ec3c62-89d3-4b96-8b12-e3a86b2d382e" providerId="ADAL" clId="{A81D02C3-9E99-466B-B795-2AFF83E42862}" dt="2025-02-21T11:47:10.730" v="0"/>
          <ac:picMkLst>
            <pc:docMk/>
            <pc:sldMk cId="2234256241" sldId="258"/>
            <ac:picMk id="8" creationId="{CFBBD582-06AE-087E-C6DE-A3BF5E4BB0B7}"/>
          </ac:picMkLst>
        </pc:picChg>
      </pc:sldChg>
      <pc:sldChg chg="delSp modTransition modAnim">
        <pc:chgData name="Trudy Carroll" userId="b7ec3c62-89d3-4b96-8b12-e3a86b2d382e" providerId="ADAL" clId="{A81D02C3-9E99-466B-B795-2AFF83E42862}" dt="2025-02-21T11:47:10.730" v="0"/>
        <pc:sldMkLst>
          <pc:docMk/>
          <pc:sldMk cId="2540940160" sldId="259"/>
        </pc:sldMkLst>
        <pc:picChg chg="del">
          <ac:chgData name="Trudy Carroll" userId="b7ec3c62-89d3-4b96-8b12-e3a86b2d382e" providerId="ADAL" clId="{A81D02C3-9E99-466B-B795-2AFF83E42862}" dt="2025-02-21T11:47:10.730" v="0"/>
          <ac:picMkLst>
            <pc:docMk/>
            <pc:sldMk cId="2540940160" sldId="259"/>
            <ac:picMk id="5" creationId="{62B7A700-EC45-F5E4-61CE-4A19DB0659F8}"/>
          </ac:picMkLst>
        </pc:picChg>
      </pc:sldChg>
      <pc:sldChg chg="delSp modTransition modAnim">
        <pc:chgData name="Trudy Carroll" userId="b7ec3c62-89d3-4b96-8b12-e3a86b2d382e" providerId="ADAL" clId="{A81D02C3-9E99-466B-B795-2AFF83E42862}" dt="2025-02-21T11:47:10.730" v="0"/>
        <pc:sldMkLst>
          <pc:docMk/>
          <pc:sldMk cId="3885800762" sldId="261"/>
        </pc:sldMkLst>
        <pc:picChg chg="del">
          <ac:chgData name="Trudy Carroll" userId="b7ec3c62-89d3-4b96-8b12-e3a86b2d382e" providerId="ADAL" clId="{A81D02C3-9E99-466B-B795-2AFF83E42862}" dt="2025-02-21T11:47:10.730" v="0"/>
          <ac:picMkLst>
            <pc:docMk/>
            <pc:sldMk cId="3885800762" sldId="261"/>
            <ac:picMk id="4" creationId="{1C9FFD87-01DC-BE25-5B2C-360A266584B5}"/>
          </ac:picMkLst>
        </pc:picChg>
      </pc:sldChg>
      <pc:sldChg chg="delSp modTransition modAnim">
        <pc:chgData name="Trudy Carroll" userId="b7ec3c62-89d3-4b96-8b12-e3a86b2d382e" providerId="ADAL" clId="{A81D02C3-9E99-466B-B795-2AFF83E42862}" dt="2025-02-21T11:47:10.730" v="0"/>
        <pc:sldMkLst>
          <pc:docMk/>
          <pc:sldMk cId="856227844" sldId="262"/>
        </pc:sldMkLst>
        <pc:picChg chg="del">
          <ac:chgData name="Trudy Carroll" userId="b7ec3c62-89d3-4b96-8b12-e3a86b2d382e" providerId="ADAL" clId="{A81D02C3-9E99-466B-B795-2AFF83E42862}" dt="2025-02-21T11:47:10.730" v="0"/>
          <ac:picMkLst>
            <pc:docMk/>
            <pc:sldMk cId="856227844" sldId="262"/>
            <ac:picMk id="6" creationId="{89A82958-A212-B0C4-BCB8-053C817805A4}"/>
          </ac:picMkLst>
        </pc:picChg>
      </pc:sldChg>
      <pc:sldChg chg="delSp modTransition modAnim">
        <pc:chgData name="Trudy Carroll" userId="b7ec3c62-89d3-4b96-8b12-e3a86b2d382e" providerId="ADAL" clId="{A81D02C3-9E99-466B-B795-2AFF83E42862}" dt="2025-02-21T11:47:10.730" v="0"/>
        <pc:sldMkLst>
          <pc:docMk/>
          <pc:sldMk cId="2604796912" sldId="263"/>
        </pc:sldMkLst>
        <pc:picChg chg="del">
          <ac:chgData name="Trudy Carroll" userId="b7ec3c62-89d3-4b96-8b12-e3a86b2d382e" providerId="ADAL" clId="{A81D02C3-9E99-466B-B795-2AFF83E42862}" dt="2025-02-21T11:47:10.730" v="0"/>
          <ac:picMkLst>
            <pc:docMk/>
            <pc:sldMk cId="2604796912" sldId="263"/>
            <ac:picMk id="8" creationId="{4937305A-AA2C-239B-9529-CAA420F76E2E}"/>
          </ac:picMkLst>
        </pc:picChg>
      </pc:sldChg>
      <pc:sldChg chg="delSp modTransition modAnim">
        <pc:chgData name="Trudy Carroll" userId="b7ec3c62-89d3-4b96-8b12-e3a86b2d382e" providerId="ADAL" clId="{A81D02C3-9E99-466B-B795-2AFF83E42862}" dt="2025-02-21T11:47:10.730" v="0"/>
        <pc:sldMkLst>
          <pc:docMk/>
          <pc:sldMk cId="4076690812" sldId="264"/>
        </pc:sldMkLst>
        <pc:picChg chg="del">
          <ac:chgData name="Trudy Carroll" userId="b7ec3c62-89d3-4b96-8b12-e3a86b2d382e" providerId="ADAL" clId="{A81D02C3-9E99-466B-B795-2AFF83E42862}" dt="2025-02-21T11:47:10.730" v="0"/>
          <ac:picMkLst>
            <pc:docMk/>
            <pc:sldMk cId="4076690812" sldId="264"/>
            <ac:picMk id="6" creationId="{C60760C4-2397-54FB-4074-C3BC33EA482B}"/>
          </ac:picMkLst>
        </pc:picChg>
      </pc:sldChg>
      <pc:sldChg chg="delSp modTransition modAnim">
        <pc:chgData name="Trudy Carroll" userId="b7ec3c62-89d3-4b96-8b12-e3a86b2d382e" providerId="ADAL" clId="{A81D02C3-9E99-466B-B795-2AFF83E42862}" dt="2025-02-21T11:47:10.730" v="0"/>
        <pc:sldMkLst>
          <pc:docMk/>
          <pc:sldMk cId="484175683" sldId="265"/>
        </pc:sldMkLst>
        <pc:picChg chg="del">
          <ac:chgData name="Trudy Carroll" userId="b7ec3c62-89d3-4b96-8b12-e3a86b2d382e" providerId="ADAL" clId="{A81D02C3-9E99-466B-B795-2AFF83E42862}" dt="2025-02-21T11:47:10.730" v="0"/>
          <ac:picMkLst>
            <pc:docMk/>
            <pc:sldMk cId="484175683" sldId="265"/>
            <ac:picMk id="5" creationId="{695FC51E-B8A8-22EC-DF18-ABC188B6EFCD}"/>
          </ac:picMkLst>
        </pc:picChg>
      </pc:sldChg>
      <pc:sldChg chg="delSp modTransition modAnim">
        <pc:chgData name="Trudy Carroll" userId="b7ec3c62-89d3-4b96-8b12-e3a86b2d382e" providerId="ADAL" clId="{A81D02C3-9E99-466B-B795-2AFF83E42862}" dt="2025-02-21T11:47:10.730" v="0"/>
        <pc:sldMkLst>
          <pc:docMk/>
          <pc:sldMk cId="804028702" sldId="266"/>
        </pc:sldMkLst>
        <pc:picChg chg="del">
          <ac:chgData name="Trudy Carroll" userId="b7ec3c62-89d3-4b96-8b12-e3a86b2d382e" providerId="ADAL" clId="{A81D02C3-9E99-466B-B795-2AFF83E42862}" dt="2025-02-21T11:47:10.730" v="0"/>
          <ac:picMkLst>
            <pc:docMk/>
            <pc:sldMk cId="804028702" sldId="266"/>
            <ac:picMk id="6" creationId="{F4FC739F-4A99-B37C-99E6-13AA30DDE6E5}"/>
          </ac:picMkLst>
        </pc:picChg>
      </pc:sldChg>
      <pc:sldChg chg="delSp modTransition modAnim">
        <pc:chgData name="Trudy Carroll" userId="b7ec3c62-89d3-4b96-8b12-e3a86b2d382e" providerId="ADAL" clId="{A81D02C3-9E99-466B-B795-2AFF83E42862}" dt="2025-02-21T11:47:10.730" v="0"/>
        <pc:sldMkLst>
          <pc:docMk/>
          <pc:sldMk cId="3167535219" sldId="267"/>
        </pc:sldMkLst>
        <pc:picChg chg="del">
          <ac:chgData name="Trudy Carroll" userId="b7ec3c62-89d3-4b96-8b12-e3a86b2d382e" providerId="ADAL" clId="{A81D02C3-9E99-466B-B795-2AFF83E42862}" dt="2025-02-21T11:47:10.730" v="0"/>
          <ac:picMkLst>
            <pc:docMk/>
            <pc:sldMk cId="3167535219" sldId="267"/>
            <ac:picMk id="4" creationId="{148E8581-A750-E184-27FC-F670999F5BE0}"/>
          </ac:picMkLst>
        </pc:picChg>
      </pc:sldChg>
      <pc:sldChg chg="delSp modTransition modAnim">
        <pc:chgData name="Trudy Carroll" userId="b7ec3c62-89d3-4b96-8b12-e3a86b2d382e" providerId="ADAL" clId="{A81D02C3-9E99-466B-B795-2AFF83E42862}" dt="2025-02-21T11:47:10.730" v="0"/>
        <pc:sldMkLst>
          <pc:docMk/>
          <pc:sldMk cId="1788029363" sldId="268"/>
        </pc:sldMkLst>
        <pc:picChg chg="del">
          <ac:chgData name="Trudy Carroll" userId="b7ec3c62-89d3-4b96-8b12-e3a86b2d382e" providerId="ADAL" clId="{A81D02C3-9E99-466B-B795-2AFF83E42862}" dt="2025-02-21T11:47:10.730" v="0"/>
          <ac:picMkLst>
            <pc:docMk/>
            <pc:sldMk cId="1788029363" sldId="268"/>
            <ac:picMk id="6" creationId="{BD60421A-050D-A9E2-ACDC-5D9A812B8683}"/>
          </ac:picMkLst>
        </pc:picChg>
      </pc:sldChg>
      <pc:sldChg chg="delSp modTransition modAnim">
        <pc:chgData name="Trudy Carroll" userId="b7ec3c62-89d3-4b96-8b12-e3a86b2d382e" providerId="ADAL" clId="{A81D02C3-9E99-466B-B795-2AFF83E42862}" dt="2025-02-21T11:47:10.730" v="0"/>
        <pc:sldMkLst>
          <pc:docMk/>
          <pc:sldMk cId="3405814484" sldId="269"/>
        </pc:sldMkLst>
        <pc:picChg chg="del">
          <ac:chgData name="Trudy Carroll" userId="b7ec3c62-89d3-4b96-8b12-e3a86b2d382e" providerId="ADAL" clId="{A81D02C3-9E99-466B-B795-2AFF83E42862}" dt="2025-02-21T11:47:10.730" v="0"/>
          <ac:picMkLst>
            <pc:docMk/>
            <pc:sldMk cId="3405814484" sldId="269"/>
            <ac:picMk id="4" creationId="{679A6368-04A2-0E58-D540-A20A2D3AD808}"/>
          </ac:picMkLst>
        </pc:picChg>
      </pc:sldChg>
      <pc:sldChg chg="delSp modTransition modAnim">
        <pc:chgData name="Trudy Carroll" userId="b7ec3c62-89d3-4b96-8b12-e3a86b2d382e" providerId="ADAL" clId="{A81D02C3-9E99-466B-B795-2AFF83E42862}" dt="2025-02-21T11:47:10.730" v="0"/>
        <pc:sldMkLst>
          <pc:docMk/>
          <pc:sldMk cId="1817126397" sldId="270"/>
        </pc:sldMkLst>
        <pc:picChg chg="del">
          <ac:chgData name="Trudy Carroll" userId="b7ec3c62-89d3-4b96-8b12-e3a86b2d382e" providerId="ADAL" clId="{A81D02C3-9E99-466B-B795-2AFF83E42862}" dt="2025-02-21T11:47:10.730" v="0"/>
          <ac:picMkLst>
            <pc:docMk/>
            <pc:sldMk cId="1817126397" sldId="270"/>
            <ac:picMk id="5" creationId="{0BBC245F-D11D-C91D-D148-A9DD0409A41B}"/>
          </ac:picMkLst>
        </pc:picChg>
      </pc:sldChg>
      <pc:sldChg chg="delSp modTransition modAnim">
        <pc:chgData name="Trudy Carroll" userId="b7ec3c62-89d3-4b96-8b12-e3a86b2d382e" providerId="ADAL" clId="{A81D02C3-9E99-466B-B795-2AFF83E42862}" dt="2025-02-21T11:47:10.730" v="0"/>
        <pc:sldMkLst>
          <pc:docMk/>
          <pc:sldMk cId="3019830046" sldId="271"/>
        </pc:sldMkLst>
        <pc:picChg chg="del">
          <ac:chgData name="Trudy Carroll" userId="b7ec3c62-89d3-4b96-8b12-e3a86b2d382e" providerId="ADAL" clId="{A81D02C3-9E99-466B-B795-2AFF83E42862}" dt="2025-02-21T11:47:10.730" v="0"/>
          <ac:picMkLst>
            <pc:docMk/>
            <pc:sldMk cId="3019830046" sldId="271"/>
            <ac:picMk id="7" creationId="{508E02E5-EAF8-466B-DD99-4C0C424F0D74}"/>
          </ac:picMkLst>
        </pc:picChg>
      </pc:sldChg>
      <pc:sldChg chg="delSp modTransition modAnim">
        <pc:chgData name="Trudy Carroll" userId="b7ec3c62-89d3-4b96-8b12-e3a86b2d382e" providerId="ADAL" clId="{A81D02C3-9E99-466B-B795-2AFF83E42862}" dt="2025-02-21T11:47:10.730" v="0"/>
        <pc:sldMkLst>
          <pc:docMk/>
          <pc:sldMk cId="1033940008" sldId="273"/>
        </pc:sldMkLst>
        <pc:picChg chg="del">
          <ac:chgData name="Trudy Carroll" userId="b7ec3c62-89d3-4b96-8b12-e3a86b2d382e" providerId="ADAL" clId="{A81D02C3-9E99-466B-B795-2AFF83E42862}" dt="2025-02-21T11:47:10.730" v="0"/>
          <ac:picMkLst>
            <pc:docMk/>
            <pc:sldMk cId="1033940008" sldId="273"/>
            <ac:picMk id="5" creationId="{5434BD07-D7C1-34A9-782D-FF0C9FAA5FF8}"/>
          </ac:picMkLst>
        </pc:picChg>
      </pc:sldChg>
      <pc:sldChg chg="delSp modTransition modAnim">
        <pc:chgData name="Trudy Carroll" userId="b7ec3c62-89d3-4b96-8b12-e3a86b2d382e" providerId="ADAL" clId="{A81D02C3-9E99-466B-B795-2AFF83E42862}" dt="2025-02-21T11:47:10.730" v="0"/>
        <pc:sldMkLst>
          <pc:docMk/>
          <pc:sldMk cId="228431026" sldId="274"/>
        </pc:sldMkLst>
        <pc:picChg chg="del">
          <ac:chgData name="Trudy Carroll" userId="b7ec3c62-89d3-4b96-8b12-e3a86b2d382e" providerId="ADAL" clId="{A81D02C3-9E99-466B-B795-2AFF83E42862}" dt="2025-02-21T11:47:10.730" v="0"/>
          <ac:picMkLst>
            <pc:docMk/>
            <pc:sldMk cId="228431026" sldId="274"/>
            <ac:picMk id="6" creationId="{58319882-5933-F017-CE14-978F3603CDBF}"/>
          </ac:picMkLst>
        </pc:picChg>
      </pc:sldChg>
      <pc:sldChg chg="delSp modTransition modAnim">
        <pc:chgData name="Trudy Carroll" userId="b7ec3c62-89d3-4b96-8b12-e3a86b2d382e" providerId="ADAL" clId="{A81D02C3-9E99-466B-B795-2AFF83E42862}" dt="2025-02-21T11:47:10.730" v="0"/>
        <pc:sldMkLst>
          <pc:docMk/>
          <pc:sldMk cId="3885964325" sldId="275"/>
        </pc:sldMkLst>
        <pc:picChg chg="del">
          <ac:chgData name="Trudy Carroll" userId="b7ec3c62-89d3-4b96-8b12-e3a86b2d382e" providerId="ADAL" clId="{A81D02C3-9E99-466B-B795-2AFF83E42862}" dt="2025-02-21T11:47:10.730" v="0"/>
          <ac:picMkLst>
            <pc:docMk/>
            <pc:sldMk cId="3885964325" sldId="275"/>
            <ac:picMk id="6" creationId="{7A2B3B16-5AE3-79AA-916C-3E8047B23882}"/>
          </ac:picMkLst>
        </pc:picChg>
      </pc:sldChg>
      <pc:sldChg chg="delSp modTransition modAnim">
        <pc:chgData name="Trudy Carroll" userId="b7ec3c62-89d3-4b96-8b12-e3a86b2d382e" providerId="ADAL" clId="{A81D02C3-9E99-466B-B795-2AFF83E42862}" dt="2025-02-21T11:47:10.730" v="0"/>
        <pc:sldMkLst>
          <pc:docMk/>
          <pc:sldMk cId="47016328" sldId="276"/>
        </pc:sldMkLst>
        <pc:picChg chg="del">
          <ac:chgData name="Trudy Carroll" userId="b7ec3c62-89d3-4b96-8b12-e3a86b2d382e" providerId="ADAL" clId="{A81D02C3-9E99-466B-B795-2AFF83E42862}" dt="2025-02-21T11:47:10.730" v="0"/>
          <ac:picMkLst>
            <pc:docMk/>
            <pc:sldMk cId="47016328" sldId="276"/>
            <ac:picMk id="6" creationId="{7D7A6EA6-E7B4-7050-B4B8-751B17F96E4C}"/>
          </ac:picMkLst>
        </pc:picChg>
      </pc:sldChg>
      <pc:sldChg chg="delSp modTransition modAnim">
        <pc:chgData name="Trudy Carroll" userId="b7ec3c62-89d3-4b96-8b12-e3a86b2d382e" providerId="ADAL" clId="{A81D02C3-9E99-466B-B795-2AFF83E42862}" dt="2025-02-21T11:47:10.730" v="0"/>
        <pc:sldMkLst>
          <pc:docMk/>
          <pc:sldMk cId="2258292246" sldId="277"/>
        </pc:sldMkLst>
        <pc:picChg chg="del">
          <ac:chgData name="Trudy Carroll" userId="b7ec3c62-89d3-4b96-8b12-e3a86b2d382e" providerId="ADAL" clId="{A81D02C3-9E99-466B-B795-2AFF83E42862}" dt="2025-02-21T11:47:10.730" v="0"/>
          <ac:picMkLst>
            <pc:docMk/>
            <pc:sldMk cId="2258292246" sldId="277"/>
            <ac:picMk id="5" creationId="{9CDE27CC-A8F8-371D-A130-FC6C5F213109}"/>
          </ac:picMkLst>
        </pc:picChg>
      </pc:sldChg>
      <pc:sldChg chg="delSp modTransition modAnim">
        <pc:chgData name="Trudy Carroll" userId="b7ec3c62-89d3-4b96-8b12-e3a86b2d382e" providerId="ADAL" clId="{A81D02C3-9E99-466B-B795-2AFF83E42862}" dt="2025-02-21T11:47:10.730" v="0"/>
        <pc:sldMkLst>
          <pc:docMk/>
          <pc:sldMk cId="1069428082" sldId="278"/>
        </pc:sldMkLst>
        <pc:picChg chg="del">
          <ac:chgData name="Trudy Carroll" userId="b7ec3c62-89d3-4b96-8b12-e3a86b2d382e" providerId="ADAL" clId="{A81D02C3-9E99-466B-B795-2AFF83E42862}" dt="2025-02-21T11:47:10.730" v="0"/>
          <ac:picMkLst>
            <pc:docMk/>
            <pc:sldMk cId="1069428082" sldId="278"/>
            <ac:picMk id="4" creationId="{B12261AD-93E3-9E1E-5CAA-72D1BF067BBF}"/>
          </ac:picMkLst>
        </pc:picChg>
      </pc:sldChg>
      <pc:sldChg chg="delSp modTransition modAnim">
        <pc:chgData name="Trudy Carroll" userId="b7ec3c62-89d3-4b96-8b12-e3a86b2d382e" providerId="ADAL" clId="{A81D02C3-9E99-466B-B795-2AFF83E42862}" dt="2025-02-21T11:47:10.730" v="0"/>
        <pc:sldMkLst>
          <pc:docMk/>
          <pc:sldMk cId="3757332161" sldId="279"/>
        </pc:sldMkLst>
        <pc:picChg chg="del">
          <ac:chgData name="Trudy Carroll" userId="b7ec3c62-89d3-4b96-8b12-e3a86b2d382e" providerId="ADAL" clId="{A81D02C3-9E99-466B-B795-2AFF83E42862}" dt="2025-02-21T11:47:10.730" v="0"/>
          <ac:picMkLst>
            <pc:docMk/>
            <pc:sldMk cId="3757332161" sldId="279"/>
            <ac:picMk id="6" creationId="{05927761-6554-ADD7-66ED-94772D198B3E}"/>
          </ac:picMkLst>
        </pc:picChg>
      </pc:sldChg>
      <pc:sldChg chg="delSp modTransition modAnim">
        <pc:chgData name="Trudy Carroll" userId="b7ec3c62-89d3-4b96-8b12-e3a86b2d382e" providerId="ADAL" clId="{A81D02C3-9E99-466B-B795-2AFF83E42862}" dt="2025-02-21T11:47:10.730" v="0"/>
        <pc:sldMkLst>
          <pc:docMk/>
          <pc:sldMk cId="491224098" sldId="280"/>
        </pc:sldMkLst>
        <pc:picChg chg="del">
          <ac:chgData name="Trudy Carroll" userId="b7ec3c62-89d3-4b96-8b12-e3a86b2d382e" providerId="ADAL" clId="{A81D02C3-9E99-466B-B795-2AFF83E42862}" dt="2025-02-21T11:47:10.730" v="0"/>
          <ac:picMkLst>
            <pc:docMk/>
            <pc:sldMk cId="491224098" sldId="280"/>
            <ac:picMk id="6" creationId="{AF65388E-E0FE-5801-FFF4-8911F99F9C08}"/>
          </ac:picMkLst>
        </pc:picChg>
      </pc:sldChg>
      <pc:sldChg chg="delSp modTransition modAnim">
        <pc:chgData name="Trudy Carroll" userId="b7ec3c62-89d3-4b96-8b12-e3a86b2d382e" providerId="ADAL" clId="{A81D02C3-9E99-466B-B795-2AFF83E42862}" dt="2025-02-21T11:47:10.730" v="0"/>
        <pc:sldMkLst>
          <pc:docMk/>
          <pc:sldMk cId="9358302" sldId="281"/>
        </pc:sldMkLst>
        <pc:picChg chg="del">
          <ac:chgData name="Trudy Carroll" userId="b7ec3c62-89d3-4b96-8b12-e3a86b2d382e" providerId="ADAL" clId="{A81D02C3-9E99-466B-B795-2AFF83E42862}" dt="2025-02-21T11:47:10.730" v="0"/>
          <ac:picMkLst>
            <pc:docMk/>
            <pc:sldMk cId="9358302" sldId="281"/>
            <ac:picMk id="5" creationId="{97807B86-93AC-132C-D36F-039D3F2147D0}"/>
          </ac:picMkLst>
        </pc:picChg>
      </pc:sldChg>
      <pc:sldChg chg="delSp modTransition modAnim">
        <pc:chgData name="Trudy Carroll" userId="b7ec3c62-89d3-4b96-8b12-e3a86b2d382e" providerId="ADAL" clId="{A81D02C3-9E99-466B-B795-2AFF83E42862}" dt="2025-02-21T11:47:10.730" v="0"/>
        <pc:sldMkLst>
          <pc:docMk/>
          <pc:sldMk cId="3665296106" sldId="422"/>
        </pc:sldMkLst>
        <pc:picChg chg="del">
          <ac:chgData name="Trudy Carroll" userId="b7ec3c62-89d3-4b96-8b12-e3a86b2d382e" providerId="ADAL" clId="{A81D02C3-9E99-466B-B795-2AFF83E42862}" dt="2025-02-21T11:47:10.730" v="0"/>
          <ac:picMkLst>
            <pc:docMk/>
            <pc:sldMk cId="3665296106" sldId="422"/>
            <ac:picMk id="8" creationId="{C831576E-F656-165B-72FC-CF75A6E13109}"/>
          </ac:picMkLst>
        </pc:picChg>
      </pc:sldChg>
      <pc:sldChg chg="delSp modTransition modAnim">
        <pc:chgData name="Trudy Carroll" userId="b7ec3c62-89d3-4b96-8b12-e3a86b2d382e" providerId="ADAL" clId="{A81D02C3-9E99-466B-B795-2AFF83E42862}" dt="2025-02-21T11:47:10.730" v="0"/>
        <pc:sldMkLst>
          <pc:docMk/>
          <pc:sldMk cId="2185793162" sldId="453"/>
        </pc:sldMkLst>
        <pc:picChg chg="del">
          <ac:chgData name="Trudy Carroll" userId="b7ec3c62-89d3-4b96-8b12-e3a86b2d382e" providerId="ADAL" clId="{A81D02C3-9E99-466B-B795-2AFF83E42862}" dt="2025-02-21T11:47:10.730" v="0"/>
          <ac:picMkLst>
            <pc:docMk/>
            <pc:sldMk cId="2185793162" sldId="453"/>
            <ac:picMk id="7" creationId="{46D742D9-F360-6E13-337C-3785188D6BFE}"/>
          </ac:picMkLst>
        </pc:picChg>
      </pc:sldChg>
      <pc:sldChg chg="delSp modTransition modAnim">
        <pc:chgData name="Trudy Carroll" userId="b7ec3c62-89d3-4b96-8b12-e3a86b2d382e" providerId="ADAL" clId="{A81D02C3-9E99-466B-B795-2AFF83E42862}" dt="2025-02-21T11:47:10.730" v="0"/>
        <pc:sldMkLst>
          <pc:docMk/>
          <pc:sldMk cId="2048275334" sldId="468"/>
        </pc:sldMkLst>
        <pc:picChg chg="del">
          <ac:chgData name="Trudy Carroll" userId="b7ec3c62-89d3-4b96-8b12-e3a86b2d382e" providerId="ADAL" clId="{A81D02C3-9E99-466B-B795-2AFF83E42862}" dt="2025-02-21T11:47:10.730" v="0"/>
          <ac:picMkLst>
            <pc:docMk/>
            <pc:sldMk cId="2048275334" sldId="468"/>
            <ac:picMk id="6" creationId="{5C1E3C9C-1F93-5611-A651-146A9DDD1BC9}"/>
          </ac:picMkLst>
        </pc:picChg>
      </pc:sldChg>
      <pc:sldChg chg="delSp modTransition modAnim">
        <pc:chgData name="Trudy Carroll" userId="b7ec3c62-89d3-4b96-8b12-e3a86b2d382e" providerId="ADAL" clId="{A81D02C3-9E99-466B-B795-2AFF83E42862}" dt="2025-02-21T11:47:10.730" v="0"/>
        <pc:sldMkLst>
          <pc:docMk/>
          <pc:sldMk cId="3586243011" sldId="470"/>
        </pc:sldMkLst>
        <pc:picChg chg="del">
          <ac:chgData name="Trudy Carroll" userId="b7ec3c62-89d3-4b96-8b12-e3a86b2d382e" providerId="ADAL" clId="{A81D02C3-9E99-466B-B795-2AFF83E42862}" dt="2025-02-21T11:47:10.730" v="0"/>
          <ac:picMkLst>
            <pc:docMk/>
            <pc:sldMk cId="3586243011" sldId="470"/>
            <ac:picMk id="4" creationId="{2C768C6D-31D4-911D-8C03-FDC7446F05E8}"/>
          </ac:picMkLst>
        </pc:picChg>
      </pc:sldChg>
      <pc:sldChg chg="delSp modTransition modAnim">
        <pc:chgData name="Trudy Carroll" userId="b7ec3c62-89d3-4b96-8b12-e3a86b2d382e" providerId="ADAL" clId="{A81D02C3-9E99-466B-B795-2AFF83E42862}" dt="2025-02-21T11:47:10.730" v="0"/>
        <pc:sldMkLst>
          <pc:docMk/>
          <pc:sldMk cId="296598185" sldId="471"/>
        </pc:sldMkLst>
        <pc:picChg chg="del">
          <ac:chgData name="Trudy Carroll" userId="b7ec3c62-89d3-4b96-8b12-e3a86b2d382e" providerId="ADAL" clId="{A81D02C3-9E99-466B-B795-2AFF83E42862}" dt="2025-02-21T11:47:10.730" v="0"/>
          <ac:picMkLst>
            <pc:docMk/>
            <pc:sldMk cId="296598185" sldId="471"/>
            <ac:picMk id="7" creationId="{8D2246DE-13B8-75F4-AAAD-107488CBFC5E}"/>
          </ac:picMkLst>
        </pc:picChg>
      </pc:sldChg>
      <pc:sldChg chg="delSp modTransition modAnim">
        <pc:chgData name="Trudy Carroll" userId="b7ec3c62-89d3-4b96-8b12-e3a86b2d382e" providerId="ADAL" clId="{A81D02C3-9E99-466B-B795-2AFF83E42862}" dt="2025-02-21T11:47:10.730" v="0"/>
        <pc:sldMkLst>
          <pc:docMk/>
          <pc:sldMk cId="3467180647" sldId="472"/>
        </pc:sldMkLst>
        <pc:picChg chg="del">
          <ac:chgData name="Trudy Carroll" userId="b7ec3c62-89d3-4b96-8b12-e3a86b2d382e" providerId="ADAL" clId="{A81D02C3-9E99-466B-B795-2AFF83E42862}" dt="2025-02-21T11:47:10.730" v="0"/>
          <ac:picMkLst>
            <pc:docMk/>
            <pc:sldMk cId="3467180647" sldId="472"/>
            <ac:picMk id="5" creationId="{B18A766D-056B-873D-9C3A-1E1947D2040A}"/>
          </ac:picMkLst>
        </pc:picChg>
      </pc:sldChg>
      <pc:sldChg chg="delSp modTransition modAnim">
        <pc:chgData name="Trudy Carroll" userId="b7ec3c62-89d3-4b96-8b12-e3a86b2d382e" providerId="ADAL" clId="{A81D02C3-9E99-466B-B795-2AFF83E42862}" dt="2025-02-21T11:47:10.730" v="0"/>
        <pc:sldMkLst>
          <pc:docMk/>
          <pc:sldMk cId="2678271050" sldId="473"/>
        </pc:sldMkLst>
        <pc:picChg chg="del">
          <ac:chgData name="Trudy Carroll" userId="b7ec3c62-89d3-4b96-8b12-e3a86b2d382e" providerId="ADAL" clId="{A81D02C3-9E99-466B-B795-2AFF83E42862}" dt="2025-02-21T11:47:10.730" v="0"/>
          <ac:picMkLst>
            <pc:docMk/>
            <pc:sldMk cId="2678271050" sldId="473"/>
            <ac:picMk id="5" creationId="{2A2A170C-07D7-5045-EB55-CBA9F7FA8631}"/>
          </ac:picMkLst>
        </pc:picChg>
      </pc:sldChg>
      <pc:sldChg chg="delSp modTransition modAnim">
        <pc:chgData name="Trudy Carroll" userId="b7ec3c62-89d3-4b96-8b12-e3a86b2d382e" providerId="ADAL" clId="{A81D02C3-9E99-466B-B795-2AFF83E42862}" dt="2025-02-21T11:47:10.730" v="0"/>
        <pc:sldMkLst>
          <pc:docMk/>
          <pc:sldMk cId="141642293" sldId="474"/>
        </pc:sldMkLst>
        <pc:picChg chg="del">
          <ac:chgData name="Trudy Carroll" userId="b7ec3c62-89d3-4b96-8b12-e3a86b2d382e" providerId="ADAL" clId="{A81D02C3-9E99-466B-B795-2AFF83E42862}" dt="2025-02-21T11:47:10.730" v="0"/>
          <ac:picMkLst>
            <pc:docMk/>
            <pc:sldMk cId="141642293" sldId="474"/>
            <ac:picMk id="16" creationId="{D7F7AFFC-89C4-A8C9-98EA-71928670083B}"/>
          </ac:picMkLst>
        </pc:picChg>
      </pc:sldChg>
      <pc:sldChg chg="delSp modTransition modAnim">
        <pc:chgData name="Trudy Carroll" userId="b7ec3c62-89d3-4b96-8b12-e3a86b2d382e" providerId="ADAL" clId="{A81D02C3-9E99-466B-B795-2AFF83E42862}" dt="2025-02-21T11:47:10.730" v="0"/>
        <pc:sldMkLst>
          <pc:docMk/>
          <pc:sldMk cId="2745859026" sldId="475"/>
        </pc:sldMkLst>
        <pc:picChg chg="del">
          <ac:chgData name="Trudy Carroll" userId="b7ec3c62-89d3-4b96-8b12-e3a86b2d382e" providerId="ADAL" clId="{A81D02C3-9E99-466B-B795-2AFF83E42862}" dt="2025-02-21T11:47:10.730" v="0"/>
          <ac:picMkLst>
            <pc:docMk/>
            <pc:sldMk cId="2745859026" sldId="475"/>
            <ac:picMk id="15" creationId="{7B4D5643-62AD-0675-0462-970C64772493}"/>
          </ac:picMkLst>
        </pc:picChg>
      </pc:sldChg>
      <pc:sldChg chg="delSp modTransition modAnim">
        <pc:chgData name="Trudy Carroll" userId="b7ec3c62-89d3-4b96-8b12-e3a86b2d382e" providerId="ADAL" clId="{A81D02C3-9E99-466B-B795-2AFF83E42862}" dt="2025-02-21T11:47:10.730" v="0"/>
        <pc:sldMkLst>
          <pc:docMk/>
          <pc:sldMk cId="362521754" sldId="476"/>
        </pc:sldMkLst>
        <pc:picChg chg="del">
          <ac:chgData name="Trudy Carroll" userId="b7ec3c62-89d3-4b96-8b12-e3a86b2d382e" providerId="ADAL" clId="{A81D02C3-9E99-466B-B795-2AFF83E42862}" dt="2025-02-21T11:47:10.730" v="0"/>
          <ac:picMkLst>
            <pc:docMk/>
            <pc:sldMk cId="362521754" sldId="476"/>
            <ac:picMk id="22" creationId="{03819768-D488-C56D-69F1-57EBB23F94A7}"/>
          </ac:picMkLst>
        </pc:picChg>
      </pc:sldChg>
      <pc:sldChg chg="delSp modTransition modAnim">
        <pc:chgData name="Trudy Carroll" userId="b7ec3c62-89d3-4b96-8b12-e3a86b2d382e" providerId="ADAL" clId="{A81D02C3-9E99-466B-B795-2AFF83E42862}" dt="2025-02-21T11:47:10.730" v="0"/>
        <pc:sldMkLst>
          <pc:docMk/>
          <pc:sldMk cId="1283110090" sldId="477"/>
        </pc:sldMkLst>
        <pc:picChg chg="del">
          <ac:chgData name="Trudy Carroll" userId="b7ec3c62-89d3-4b96-8b12-e3a86b2d382e" providerId="ADAL" clId="{A81D02C3-9E99-466B-B795-2AFF83E42862}" dt="2025-02-21T11:47:10.730" v="0"/>
          <ac:picMkLst>
            <pc:docMk/>
            <pc:sldMk cId="1283110090" sldId="477"/>
            <ac:picMk id="17" creationId="{5E2E2AF8-CD7A-B6CC-5203-5F8715E29578}"/>
          </ac:picMkLst>
        </pc:picChg>
      </pc:sldChg>
      <pc:sldChg chg="delSp modTransition modAnim">
        <pc:chgData name="Trudy Carroll" userId="b7ec3c62-89d3-4b96-8b12-e3a86b2d382e" providerId="ADAL" clId="{A81D02C3-9E99-466B-B795-2AFF83E42862}" dt="2025-02-21T11:47:10.730" v="0"/>
        <pc:sldMkLst>
          <pc:docMk/>
          <pc:sldMk cId="13751387" sldId="478"/>
        </pc:sldMkLst>
        <pc:picChg chg="del">
          <ac:chgData name="Trudy Carroll" userId="b7ec3c62-89d3-4b96-8b12-e3a86b2d382e" providerId="ADAL" clId="{A81D02C3-9E99-466B-B795-2AFF83E42862}" dt="2025-02-21T11:47:10.730" v="0"/>
          <ac:picMkLst>
            <pc:docMk/>
            <pc:sldMk cId="13751387" sldId="478"/>
            <ac:picMk id="8" creationId="{F09ED38A-AF9D-23A1-DDC1-A8F3BB126BBE}"/>
          </ac:picMkLst>
        </pc:picChg>
      </pc:sldChg>
      <pc:sldChg chg="delSp modTransition modAnim">
        <pc:chgData name="Trudy Carroll" userId="b7ec3c62-89d3-4b96-8b12-e3a86b2d382e" providerId="ADAL" clId="{A81D02C3-9E99-466B-B795-2AFF83E42862}" dt="2025-02-21T11:47:10.730" v="0"/>
        <pc:sldMkLst>
          <pc:docMk/>
          <pc:sldMk cId="2267473979" sldId="479"/>
        </pc:sldMkLst>
        <pc:picChg chg="del">
          <ac:chgData name="Trudy Carroll" userId="b7ec3c62-89d3-4b96-8b12-e3a86b2d382e" providerId="ADAL" clId="{A81D02C3-9E99-466B-B795-2AFF83E42862}" dt="2025-02-21T11:47:10.730" v="0"/>
          <ac:picMkLst>
            <pc:docMk/>
            <pc:sldMk cId="2267473979" sldId="479"/>
            <ac:picMk id="8" creationId="{0E29AEB7-0B33-B708-2E91-775DBBFF5D4D}"/>
          </ac:picMkLst>
        </pc:picChg>
      </pc:sldChg>
      <pc:sldChg chg="delSp modTransition modAnim">
        <pc:chgData name="Trudy Carroll" userId="b7ec3c62-89d3-4b96-8b12-e3a86b2d382e" providerId="ADAL" clId="{A81D02C3-9E99-466B-B795-2AFF83E42862}" dt="2025-02-21T11:47:10.730" v="0"/>
        <pc:sldMkLst>
          <pc:docMk/>
          <pc:sldMk cId="1057271391" sldId="480"/>
        </pc:sldMkLst>
        <pc:picChg chg="del">
          <ac:chgData name="Trudy Carroll" userId="b7ec3c62-89d3-4b96-8b12-e3a86b2d382e" providerId="ADAL" clId="{A81D02C3-9E99-466B-B795-2AFF83E42862}" dt="2025-02-21T11:47:10.730" v="0"/>
          <ac:picMkLst>
            <pc:docMk/>
            <pc:sldMk cId="1057271391" sldId="480"/>
            <ac:picMk id="5" creationId="{974D3839-3F16-A47A-26CE-C36A1AD9C23B}"/>
          </ac:picMkLst>
        </pc:picChg>
      </pc:sldChg>
    </pc:docChg>
  </pc:docChgLst>
</pc:chgInfo>
</file>

<file path=ppt/diagrams/_rels/data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06401-D20E-45CA-9BD6-EC4B8C771AE2}" type="doc">
      <dgm:prSet loTypeId="urn:microsoft.com/office/officeart/2005/8/layout/process1" loCatId="process" qsTypeId="urn:microsoft.com/office/officeart/2005/8/quickstyle/simple1" qsCatId="simple" csTypeId="urn:microsoft.com/office/officeart/2005/8/colors/accent1_2" csCatId="accent1" phldr="1"/>
      <dgm:spPr/>
    </dgm:pt>
    <dgm:pt modelId="{79DBB34B-9D94-4772-8D5A-1F616661B569}">
      <dgm:prSet phldrT="[Text]"/>
      <dgm:spPr>
        <a:solidFill>
          <a:schemeClr val="accent2"/>
        </a:solidFill>
      </dgm:spPr>
      <dgm:t>
        <a:bodyPr/>
        <a:lstStyle/>
        <a:p>
          <a:r>
            <a:rPr lang="en-GB" dirty="0"/>
            <a:t>A unique one year programme</a:t>
          </a:r>
        </a:p>
      </dgm:t>
    </dgm:pt>
    <dgm:pt modelId="{0A22F847-DF4D-4D5F-9E1B-78034514B867}" type="parTrans" cxnId="{A419209F-9CE7-4F56-BD3E-ADC52CDD9EE8}">
      <dgm:prSet/>
      <dgm:spPr/>
      <dgm:t>
        <a:bodyPr/>
        <a:lstStyle/>
        <a:p>
          <a:endParaRPr lang="en-GB"/>
        </a:p>
      </dgm:t>
    </dgm:pt>
    <dgm:pt modelId="{BA6454DF-7560-42A5-B3D3-C4668131CD02}" type="sibTrans" cxnId="{A419209F-9CE7-4F56-BD3E-ADC52CDD9EE8}">
      <dgm:prSet/>
      <dgm:spPr/>
      <dgm:t>
        <a:bodyPr/>
        <a:lstStyle/>
        <a:p>
          <a:endParaRPr lang="en-GB"/>
        </a:p>
      </dgm:t>
    </dgm:pt>
    <dgm:pt modelId="{1FFCEE37-6857-4639-A554-88E273046213}">
      <dgm:prSet phldrT="[Text]"/>
      <dgm:spPr>
        <a:solidFill>
          <a:schemeClr val="accent4">
            <a:lumMod val="75000"/>
          </a:schemeClr>
        </a:solidFill>
      </dgm:spPr>
      <dgm:t>
        <a:bodyPr/>
        <a:lstStyle/>
        <a:p>
          <a:r>
            <a:rPr lang="en-GB" dirty="0"/>
            <a:t>A bridge enabling you to make the transition from the dependent learning at Junior Cycle to the independent learning associated with senior cycle</a:t>
          </a:r>
        </a:p>
      </dgm:t>
    </dgm:pt>
    <dgm:pt modelId="{97904360-3F76-40A1-96CC-9DB537064EF6}" type="parTrans" cxnId="{232E28C5-E593-4DA4-B4EB-F6CB68E32C7A}">
      <dgm:prSet/>
      <dgm:spPr/>
      <dgm:t>
        <a:bodyPr/>
        <a:lstStyle/>
        <a:p>
          <a:endParaRPr lang="en-GB"/>
        </a:p>
      </dgm:t>
    </dgm:pt>
    <dgm:pt modelId="{724ABBDC-2AD7-4769-B1A0-906EAF222DF0}" type="sibTrans" cxnId="{232E28C5-E593-4DA4-B4EB-F6CB68E32C7A}">
      <dgm:prSet/>
      <dgm:spPr/>
      <dgm:t>
        <a:bodyPr/>
        <a:lstStyle/>
        <a:p>
          <a:endParaRPr lang="en-GB"/>
        </a:p>
      </dgm:t>
    </dgm:pt>
    <dgm:pt modelId="{4225B65E-4020-4704-9B4D-C30A20DBF121}">
      <dgm:prSet phldrT="[Text]"/>
      <dgm:spPr>
        <a:solidFill>
          <a:schemeClr val="accent6"/>
        </a:solidFill>
      </dgm:spPr>
      <dgm:t>
        <a:bodyPr/>
        <a:lstStyle/>
        <a:p>
          <a:r>
            <a:rPr lang="en-GB" dirty="0"/>
            <a:t>It encourages personal and social development and supports independent growth </a:t>
          </a:r>
        </a:p>
      </dgm:t>
    </dgm:pt>
    <dgm:pt modelId="{30D70293-CFCA-438B-A7C8-E16DE2308779}" type="parTrans" cxnId="{5D1681E3-AE17-4320-9AB8-236CB9A234FC}">
      <dgm:prSet/>
      <dgm:spPr/>
      <dgm:t>
        <a:bodyPr/>
        <a:lstStyle/>
        <a:p>
          <a:endParaRPr lang="en-GB"/>
        </a:p>
      </dgm:t>
    </dgm:pt>
    <dgm:pt modelId="{6D212576-38CD-4659-B493-0D6BD5E72E88}" type="sibTrans" cxnId="{5D1681E3-AE17-4320-9AB8-236CB9A234FC}">
      <dgm:prSet/>
      <dgm:spPr/>
      <dgm:t>
        <a:bodyPr/>
        <a:lstStyle/>
        <a:p>
          <a:endParaRPr lang="en-GB"/>
        </a:p>
      </dgm:t>
    </dgm:pt>
    <dgm:pt modelId="{205B2B7A-D28F-46D5-BFF0-1229828ABE53}" type="pres">
      <dgm:prSet presAssocID="{AF506401-D20E-45CA-9BD6-EC4B8C771AE2}" presName="Name0" presStyleCnt="0">
        <dgm:presLayoutVars>
          <dgm:dir/>
          <dgm:resizeHandles val="exact"/>
        </dgm:presLayoutVars>
      </dgm:prSet>
      <dgm:spPr/>
    </dgm:pt>
    <dgm:pt modelId="{8079F633-7DC9-49EF-8211-CBB58F1C1F63}" type="pres">
      <dgm:prSet presAssocID="{79DBB34B-9D94-4772-8D5A-1F616661B569}" presName="node" presStyleLbl="node1" presStyleIdx="0" presStyleCnt="3">
        <dgm:presLayoutVars>
          <dgm:bulletEnabled val="1"/>
        </dgm:presLayoutVars>
      </dgm:prSet>
      <dgm:spPr/>
    </dgm:pt>
    <dgm:pt modelId="{CC305A0C-8084-446C-BAF0-20947366A5DE}" type="pres">
      <dgm:prSet presAssocID="{BA6454DF-7560-42A5-B3D3-C4668131CD02}" presName="sibTrans" presStyleLbl="sibTrans2D1" presStyleIdx="0" presStyleCnt="2"/>
      <dgm:spPr/>
    </dgm:pt>
    <dgm:pt modelId="{3E045B99-CFBB-4AF8-B8B3-5C8ADFE62B1B}" type="pres">
      <dgm:prSet presAssocID="{BA6454DF-7560-42A5-B3D3-C4668131CD02}" presName="connectorText" presStyleLbl="sibTrans2D1" presStyleIdx="0" presStyleCnt="2"/>
      <dgm:spPr/>
    </dgm:pt>
    <dgm:pt modelId="{F006206F-1280-49E8-921F-A1DE79367587}" type="pres">
      <dgm:prSet presAssocID="{1FFCEE37-6857-4639-A554-88E273046213}" presName="node" presStyleLbl="node1" presStyleIdx="1" presStyleCnt="3">
        <dgm:presLayoutVars>
          <dgm:bulletEnabled val="1"/>
        </dgm:presLayoutVars>
      </dgm:prSet>
      <dgm:spPr/>
    </dgm:pt>
    <dgm:pt modelId="{C54C0C21-8C0B-4ED3-B8F0-DE2C894AEB0E}" type="pres">
      <dgm:prSet presAssocID="{724ABBDC-2AD7-4769-B1A0-906EAF222DF0}" presName="sibTrans" presStyleLbl="sibTrans2D1" presStyleIdx="1" presStyleCnt="2"/>
      <dgm:spPr/>
    </dgm:pt>
    <dgm:pt modelId="{DC95C9A4-7A9B-4737-8CEA-BE5287BE82DD}" type="pres">
      <dgm:prSet presAssocID="{724ABBDC-2AD7-4769-B1A0-906EAF222DF0}" presName="connectorText" presStyleLbl="sibTrans2D1" presStyleIdx="1" presStyleCnt="2"/>
      <dgm:spPr/>
    </dgm:pt>
    <dgm:pt modelId="{EC951F66-0ABE-457B-BB67-AB445B0D1F7F}" type="pres">
      <dgm:prSet presAssocID="{4225B65E-4020-4704-9B4D-C30A20DBF121}" presName="node" presStyleLbl="node1" presStyleIdx="2" presStyleCnt="3">
        <dgm:presLayoutVars>
          <dgm:bulletEnabled val="1"/>
        </dgm:presLayoutVars>
      </dgm:prSet>
      <dgm:spPr/>
    </dgm:pt>
  </dgm:ptLst>
  <dgm:cxnLst>
    <dgm:cxn modelId="{B4C96470-7FCD-45CA-8123-82F102E364F0}" type="presOf" srcId="{1FFCEE37-6857-4639-A554-88E273046213}" destId="{F006206F-1280-49E8-921F-A1DE79367587}" srcOrd="0" destOrd="0" presId="urn:microsoft.com/office/officeart/2005/8/layout/process1"/>
    <dgm:cxn modelId="{D66CA054-191E-4A7C-8E18-BDFF587FA6CD}" type="presOf" srcId="{724ABBDC-2AD7-4769-B1A0-906EAF222DF0}" destId="{DC95C9A4-7A9B-4737-8CEA-BE5287BE82DD}" srcOrd="1" destOrd="0" presId="urn:microsoft.com/office/officeart/2005/8/layout/process1"/>
    <dgm:cxn modelId="{213DD778-1990-4472-93AD-A126A66AFD5F}" type="presOf" srcId="{BA6454DF-7560-42A5-B3D3-C4668131CD02}" destId="{CC305A0C-8084-446C-BAF0-20947366A5DE}" srcOrd="0" destOrd="0" presId="urn:microsoft.com/office/officeart/2005/8/layout/process1"/>
    <dgm:cxn modelId="{A419209F-9CE7-4F56-BD3E-ADC52CDD9EE8}" srcId="{AF506401-D20E-45CA-9BD6-EC4B8C771AE2}" destId="{79DBB34B-9D94-4772-8D5A-1F616661B569}" srcOrd="0" destOrd="0" parTransId="{0A22F847-DF4D-4D5F-9E1B-78034514B867}" sibTransId="{BA6454DF-7560-42A5-B3D3-C4668131CD02}"/>
    <dgm:cxn modelId="{807F0DAF-06EB-4902-AC40-895C001832AA}" type="presOf" srcId="{BA6454DF-7560-42A5-B3D3-C4668131CD02}" destId="{3E045B99-CFBB-4AF8-B8B3-5C8ADFE62B1B}" srcOrd="1" destOrd="0" presId="urn:microsoft.com/office/officeart/2005/8/layout/process1"/>
    <dgm:cxn modelId="{78EF23B1-BAED-4A44-9CC4-738ED0A3F7A4}" type="presOf" srcId="{79DBB34B-9D94-4772-8D5A-1F616661B569}" destId="{8079F633-7DC9-49EF-8211-CBB58F1C1F63}" srcOrd="0" destOrd="0" presId="urn:microsoft.com/office/officeart/2005/8/layout/process1"/>
    <dgm:cxn modelId="{E0ABDCC2-5ACA-4985-B007-D8E7405AF256}" type="presOf" srcId="{724ABBDC-2AD7-4769-B1A0-906EAF222DF0}" destId="{C54C0C21-8C0B-4ED3-B8F0-DE2C894AEB0E}" srcOrd="0" destOrd="0" presId="urn:microsoft.com/office/officeart/2005/8/layout/process1"/>
    <dgm:cxn modelId="{232E28C5-E593-4DA4-B4EB-F6CB68E32C7A}" srcId="{AF506401-D20E-45CA-9BD6-EC4B8C771AE2}" destId="{1FFCEE37-6857-4639-A554-88E273046213}" srcOrd="1" destOrd="0" parTransId="{97904360-3F76-40A1-96CC-9DB537064EF6}" sibTransId="{724ABBDC-2AD7-4769-B1A0-906EAF222DF0}"/>
    <dgm:cxn modelId="{91DA7EC7-8D54-4CC6-9A6F-B40E5BBA41F1}" type="presOf" srcId="{AF506401-D20E-45CA-9BD6-EC4B8C771AE2}" destId="{205B2B7A-D28F-46D5-BFF0-1229828ABE53}" srcOrd="0" destOrd="0" presId="urn:microsoft.com/office/officeart/2005/8/layout/process1"/>
    <dgm:cxn modelId="{472BFECE-0AFE-4B48-ACAD-0CB6287972D7}" type="presOf" srcId="{4225B65E-4020-4704-9B4D-C30A20DBF121}" destId="{EC951F66-0ABE-457B-BB67-AB445B0D1F7F}" srcOrd="0" destOrd="0" presId="urn:microsoft.com/office/officeart/2005/8/layout/process1"/>
    <dgm:cxn modelId="{5D1681E3-AE17-4320-9AB8-236CB9A234FC}" srcId="{AF506401-D20E-45CA-9BD6-EC4B8C771AE2}" destId="{4225B65E-4020-4704-9B4D-C30A20DBF121}" srcOrd="2" destOrd="0" parTransId="{30D70293-CFCA-438B-A7C8-E16DE2308779}" sibTransId="{6D212576-38CD-4659-B493-0D6BD5E72E88}"/>
    <dgm:cxn modelId="{4BE8C9B7-96B6-423F-B345-A982FD01B269}" type="presParOf" srcId="{205B2B7A-D28F-46D5-BFF0-1229828ABE53}" destId="{8079F633-7DC9-49EF-8211-CBB58F1C1F63}" srcOrd="0" destOrd="0" presId="urn:microsoft.com/office/officeart/2005/8/layout/process1"/>
    <dgm:cxn modelId="{19134B33-36C8-4093-80F9-BB5D89F16929}" type="presParOf" srcId="{205B2B7A-D28F-46D5-BFF0-1229828ABE53}" destId="{CC305A0C-8084-446C-BAF0-20947366A5DE}" srcOrd="1" destOrd="0" presId="urn:microsoft.com/office/officeart/2005/8/layout/process1"/>
    <dgm:cxn modelId="{AF829D00-F38C-4FF8-9767-AB34AFDD8B93}" type="presParOf" srcId="{CC305A0C-8084-446C-BAF0-20947366A5DE}" destId="{3E045B99-CFBB-4AF8-B8B3-5C8ADFE62B1B}" srcOrd="0" destOrd="0" presId="urn:microsoft.com/office/officeart/2005/8/layout/process1"/>
    <dgm:cxn modelId="{006AF360-F5D3-4E4A-8276-CD62AD8B3D0B}" type="presParOf" srcId="{205B2B7A-D28F-46D5-BFF0-1229828ABE53}" destId="{F006206F-1280-49E8-921F-A1DE79367587}" srcOrd="2" destOrd="0" presId="urn:microsoft.com/office/officeart/2005/8/layout/process1"/>
    <dgm:cxn modelId="{04AE6CAA-50A3-4F99-B578-DFB21E7C5C26}" type="presParOf" srcId="{205B2B7A-D28F-46D5-BFF0-1229828ABE53}" destId="{C54C0C21-8C0B-4ED3-B8F0-DE2C894AEB0E}" srcOrd="3" destOrd="0" presId="urn:microsoft.com/office/officeart/2005/8/layout/process1"/>
    <dgm:cxn modelId="{9E53AB41-AA88-410E-8014-7D49DAE2408D}" type="presParOf" srcId="{C54C0C21-8C0B-4ED3-B8F0-DE2C894AEB0E}" destId="{DC95C9A4-7A9B-4737-8CEA-BE5287BE82DD}" srcOrd="0" destOrd="0" presId="urn:microsoft.com/office/officeart/2005/8/layout/process1"/>
    <dgm:cxn modelId="{2D315ABF-E14D-4C2C-BF00-885DF198003D}" type="presParOf" srcId="{205B2B7A-D28F-46D5-BFF0-1229828ABE53}" destId="{EC951F66-0ABE-457B-BB67-AB445B0D1F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DEB4D-77B0-4D50-AE8C-E4D493662FF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BE8C8FB8-D017-41EF-925D-FFC4911463B7}">
      <dgm:prSet phldrT="[Text]"/>
      <dgm:spPr>
        <a:solidFill>
          <a:schemeClr val="accent6">
            <a:alpha val="90000"/>
          </a:schemeClr>
        </a:solidFill>
      </dgm:spPr>
      <dgm:t>
        <a:bodyPr/>
        <a:lstStyle/>
        <a:p>
          <a:r>
            <a:rPr lang="en-GB" b="1" dirty="0"/>
            <a:t>Core Subjects</a:t>
          </a:r>
        </a:p>
      </dgm:t>
    </dgm:pt>
    <dgm:pt modelId="{46676F2D-16D5-493F-89E6-AB8CC103C19D}" type="parTrans" cxnId="{37BE740B-73CE-4924-9FB8-44F856A9A789}">
      <dgm:prSet/>
      <dgm:spPr/>
      <dgm:t>
        <a:bodyPr/>
        <a:lstStyle/>
        <a:p>
          <a:endParaRPr lang="en-GB"/>
        </a:p>
      </dgm:t>
    </dgm:pt>
    <dgm:pt modelId="{C32B84C9-8574-4608-8D98-3DC369DF1A2F}" type="sibTrans" cxnId="{37BE740B-73CE-4924-9FB8-44F856A9A789}">
      <dgm:prSet/>
      <dgm:spPr/>
      <dgm:t>
        <a:bodyPr/>
        <a:lstStyle/>
        <a:p>
          <a:endParaRPr lang="en-GB"/>
        </a:p>
      </dgm:t>
    </dgm:pt>
    <dgm:pt modelId="{7DBDB94E-C1D9-48E8-8D8D-D193A27C8B0F}">
      <dgm:prSet phldrT="[Text]"/>
      <dgm:spPr>
        <a:solidFill>
          <a:schemeClr val="accent5">
            <a:lumMod val="60000"/>
            <a:lumOff val="40000"/>
            <a:alpha val="90000"/>
          </a:schemeClr>
        </a:solidFill>
      </dgm:spPr>
      <dgm:t>
        <a:bodyPr/>
        <a:lstStyle/>
        <a:p>
          <a:r>
            <a:rPr lang="en-GB" b="1" dirty="0"/>
            <a:t>ICT</a:t>
          </a:r>
        </a:p>
      </dgm:t>
    </dgm:pt>
    <dgm:pt modelId="{E8CEC685-C0FB-4924-9C2D-CF5DDD402DAF}" type="parTrans" cxnId="{71FF057A-7D50-4F8D-9FED-EAC283628C8A}">
      <dgm:prSet/>
      <dgm:spPr/>
      <dgm:t>
        <a:bodyPr/>
        <a:lstStyle/>
        <a:p>
          <a:endParaRPr lang="en-GB"/>
        </a:p>
      </dgm:t>
    </dgm:pt>
    <dgm:pt modelId="{C487EF1C-715A-4F00-A81F-BB8063C48B5C}" type="sibTrans" cxnId="{71FF057A-7D50-4F8D-9FED-EAC283628C8A}">
      <dgm:prSet/>
      <dgm:spPr/>
      <dgm:t>
        <a:bodyPr/>
        <a:lstStyle/>
        <a:p>
          <a:endParaRPr lang="en-GB"/>
        </a:p>
      </dgm:t>
    </dgm:pt>
    <dgm:pt modelId="{8B5A72BF-95F1-4DF2-AB4A-EAA1A6BF9375}">
      <dgm:prSet phldrT="[Text]"/>
      <dgm:spPr>
        <a:solidFill>
          <a:schemeClr val="bg2">
            <a:alpha val="90000"/>
          </a:schemeClr>
        </a:solidFill>
      </dgm:spPr>
      <dgm:t>
        <a:bodyPr/>
        <a:lstStyle/>
        <a:p>
          <a:r>
            <a:rPr lang="en-GB" b="1" dirty="0"/>
            <a:t>Sample Subjects</a:t>
          </a:r>
        </a:p>
      </dgm:t>
    </dgm:pt>
    <dgm:pt modelId="{B3CB0B30-0F7A-4C97-8B87-A2A302F94809}" type="parTrans" cxnId="{0FD5B029-0BE0-4B97-8ADD-8D5EE7CC1EA7}">
      <dgm:prSet/>
      <dgm:spPr/>
      <dgm:t>
        <a:bodyPr/>
        <a:lstStyle/>
        <a:p>
          <a:endParaRPr lang="en-GB"/>
        </a:p>
      </dgm:t>
    </dgm:pt>
    <dgm:pt modelId="{CAE18FCA-3076-4F8F-A730-366B354A275B}" type="sibTrans" cxnId="{0FD5B029-0BE0-4B97-8ADD-8D5EE7CC1EA7}">
      <dgm:prSet/>
      <dgm:spPr/>
      <dgm:t>
        <a:bodyPr/>
        <a:lstStyle/>
        <a:p>
          <a:endParaRPr lang="en-GB"/>
        </a:p>
      </dgm:t>
    </dgm:pt>
    <dgm:pt modelId="{7AA34544-C7E1-45C4-BD62-BDA21E16796E}">
      <dgm:prSet/>
      <dgm:spPr>
        <a:solidFill>
          <a:schemeClr val="accent4">
            <a:lumMod val="40000"/>
            <a:lumOff val="60000"/>
            <a:alpha val="90000"/>
          </a:schemeClr>
        </a:solidFill>
      </dgm:spPr>
      <dgm:t>
        <a:bodyPr/>
        <a:lstStyle/>
        <a:p>
          <a:endParaRPr lang="en-GB"/>
        </a:p>
      </dgm:t>
    </dgm:pt>
    <dgm:pt modelId="{6765076A-428F-4D85-A4B0-3CB56290B6D6}" type="parTrans" cxnId="{C685D933-F4F1-49C3-B79E-895AC81D64F4}">
      <dgm:prSet/>
      <dgm:spPr/>
      <dgm:t>
        <a:bodyPr/>
        <a:lstStyle/>
        <a:p>
          <a:endParaRPr lang="en-GB"/>
        </a:p>
      </dgm:t>
    </dgm:pt>
    <dgm:pt modelId="{939B7538-566C-4B36-A9C4-FA8BE21EA92E}" type="sibTrans" cxnId="{C685D933-F4F1-49C3-B79E-895AC81D64F4}">
      <dgm:prSet/>
      <dgm:spPr/>
      <dgm:t>
        <a:bodyPr/>
        <a:lstStyle/>
        <a:p>
          <a:endParaRPr lang="en-GB"/>
        </a:p>
      </dgm:t>
    </dgm:pt>
    <dgm:pt modelId="{BCE1C1A6-8099-4ACA-972B-E90FE250283A}">
      <dgm:prSet/>
      <dgm:spPr>
        <a:solidFill>
          <a:srgbClr val="CC99FF">
            <a:alpha val="89804"/>
          </a:srgbClr>
        </a:solidFill>
      </dgm:spPr>
      <dgm:t>
        <a:bodyPr/>
        <a:lstStyle/>
        <a:p>
          <a:endParaRPr lang="en-GB"/>
        </a:p>
      </dgm:t>
    </dgm:pt>
    <dgm:pt modelId="{1FF91CC0-F07B-4A09-9078-9BB2786EA47B}" type="parTrans" cxnId="{37186D94-F5E5-4F9D-B0B7-CAD9060F8807}">
      <dgm:prSet/>
      <dgm:spPr/>
      <dgm:t>
        <a:bodyPr/>
        <a:lstStyle/>
        <a:p>
          <a:endParaRPr lang="en-GB"/>
        </a:p>
      </dgm:t>
    </dgm:pt>
    <dgm:pt modelId="{B888B909-92C0-4937-9D19-88EEC12AFD01}" type="sibTrans" cxnId="{37186D94-F5E5-4F9D-B0B7-CAD9060F8807}">
      <dgm:prSet/>
      <dgm:spPr/>
      <dgm:t>
        <a:bodyPr/>
        <a:lstStyle/>
        <a:p>
          <a:endParaRPr lang="en-GB"/>
        </a:p>
      </dgm:t>
    </dgm:pt>
    <dgm:pt modelId="{770E6B11-5230-4F26-9468-3A58FD5A0340}" type="pres">
      <dgm:prSet presAssocID="{33CDEB4D-77B0-4D50-AE8C-E4D493662FFA}" presName="Name0" presStyleCnt="0">
        <dgm:presLayoutVars>
          <dgm:chMax val="11"/>
          <dgm:chPref val="11"/>
          <dgm:dir/>
          <dgm:resizeHandles/>
        </dgm:presLayoutVars>
      </dgm:prSet>
      <dgm:spPr/>
    </dgm:pt>
    <dgm:pt modelId="{18C20130-B80E-4087-8982-1A69C4CA5273}" type="pres">
      <dgm:prSet presAssocID="{BCE1C1A6-8099-4ACA-972B-E90FE250283A}" presName="Accent5" presStyleCnt="0"/>
      <dgm:spPr/>
    </dgm:pt>
    <dgm:pt modelId="{5D0B0C7D-ADFC-4CA1-B6CE-22EB9917362E}" type="pres">
      <dgm:prSet presAssocID="{BCE1C1A6-8099-4ACA-972B-E90FE250283A}" presName="Accent" presStyleLbl="node1" presStyleIdx="0" presStyleCnt="5"/>
      <dgm:spPr/>
    </dgm:pt>
    <dgm:pt modelId="{AD5BE1AD-C26E-4B73-B259-2DD15B58FBFC}" type="pres">
      <dgm:prSet presAssocID="{BCE1C1A6-8099-4ACA-972B-E90FE250283A}" presName="ParentBackground5" presStyleCnt="0"/>
      <dgm:spPr/>
    </dgm:pt>
    <dgm:pt modelId="{88CC174C-1280-4CFB-8280-8D2D683B9D34}" type="pres">
      <dgm:prSet presAssocID="{BCE1C1A6-8099-4ACA-972B-E90FE250283A}" presName="ParentBackground" presStyleLbl="fgAcc1" presStyleIdx="0" presStyleCnt="5"/>
      <dgm:spPr/>
    </dgm:pt>
    <dgm:pt modelId="{1ADF9B1C-05B8-4BC7-8C21-7B35BEE77728}" type="pres">
      <dgm:prSet presAssocID="{BCE1C1A6-8099-4ACA-972B-E90FE250283A}" presName="Parent5" presStyleLbl="revTx" presStyleIdx="0" presStyleCnt="0">
        <dgm:presLayoutVars>
          <dgm:chMax val="1"/>
          <dgm:chPref val="1"/>
          <dgm:bulletEnabled val="1"/>
        </dgm:presLayoutVars>
      </dgm:prSet>
      <dgm:spPr/>
    </dgm:pt>
    <dgm:pt modelId="{E5373108-8AA9-4168-BCE4-9D97C0F494DF}" type="pres">
      <dgm:prSet presAssocID="{7AA34544-C7E1-45C4-BD62-BDA21E16796E}" presName="Accent4" presStyleCnt="0"/>
      <dgm:spPr/>
    </dgm:pt>
    <dgm:pt modelId="{A2A27C6B-4B7A-4727-A00E-A78DA956C272}" type="pres">
      <dgm:prSet presAssocID="{7AA34544-C7E1-45C4-BD62-BDA21E16796E}" presName="Accent" presStyleLbl="node1" presStyleIdx="1" presStyleCnt="5"/>
      <dgm:spPr/>
    </dgm:pt>
    <dgm:pt modelId="{299BF560-674B-41E5-84EC-1EF34A19FDF8}" type="pres">
      <dgm:prSet presAssocID="{7AA34544-C7E1-45C4-BD62-BDA21E16796E}" presName="ParentBackground4" presStyleCnt="0"/>
      <dgm:spPr/>
    </dgm:pt>
    <dgm:pt modelId="{EE49E89F-ABC4-46E3-B70D-C4B169E9A36B}" type="pres">
      <dgm:prSet presAssocID="{7AA34544-C7E1-45C4-BD62-BDA21E16796E}" presName="ParentBackground" presStyleLbl="fgAcc1" presStyleIdx="1" presStyleCnt="5"/>
      <dgm:spPr/>
    </dgm:pt>
    <dgm:pt modelId="{B95E528D-100B-4D85-8DE3-0F612570E299}" type="pres">
      <dgm:prSet presAssocID="{7AA34544-C7E1-45C4-BD62-BDA21E16796E}" presName="Parent4" presStyleLbl="revTx" presStyleIdx="0" presStyleCnt="0">
        <dgm:presLayoutVars>
          <dgm:chMax val="1"/>
          <dgm:chPref val="1"/>
          <dgm:bulletEnabled val="1"/>
        </dgm:presLayoutVars>
      </dgm:prSet>
      <dgm:spPr/>
    </dgm:pt>
    <dgm:pt modelId="{3E228B38-6F07-46E0-81F9-CE33A34C9D19}" type="pres">
      <dgm:prSet presAssocID="{8B5A72BF-95F1-4DF2-AB4A-EAA1A6BF9375}" presName="Accent3" presStyleCnt="0"/>
      <dgm:spPr/>
    </dgm:pt>
    <dgm:pt modelId="{C07AA5B5-A6F4-4EC4-8980-FBE77E5CD0D9}" type="pres">
      <dgm:prSet presAssocID="{8B5A72BF-95F1-4DF2-AB4A-EAA1A6BF9375}" presName="Accent" presStyleLbl="node1" presStyleIdx="2" presStyleCnt="5"/>
      <dgm:spPr/>
    </dgm:pt>
    <dgm:pt modelId="{9340D17E-C346-4EDC-B4DD-2808FBD9FA0A}" type="pres">
      <dgm:prSet presAssocID="{8B5A72BF-95F1-4DF2-AB4A-EAA1A6BF9375}" presName="ParentBackground3" presStyleCnt="0"/>
      <dgm:spPr/>
    </dgm:pt>
    <dgm:pt modelId="{0215B5E8-1607-4ECE-9079-A9D249582F8E}" type="pres">
      <dgm:prSet presAssocID="{8B5A72BF-95F1-4DF2-AB4A-EAA1A6BF9375}" presName="ParentBackground" presStyleLbl="fgAcc1" presStyleIdx="2" presStyleCnt="5"/>
      <dgm:spPr/>
    </dgm:pt>
    <dgm:pt modelId="{949E4A49-7B7F-4234-8B38-1BE3ED370FB9}" type="pres">
      <dgm:prSet presAssocID="{8B5A72BF-95F1-4DF2-AB4A-EAA1A6BF9375}" presName="Parent3" presStyleLbl="revTx" presStyleIdx="0" presStyleCnt="0">
        <dgm:presLayoutVars>
          <dgm:chMax val="1"/>
          <dgm:chPref val="1"/>
          <dgm:bulletEnabled val="1"/>
        </dgm:presLayoutVars>
      </dgm:prSet>
      <dgm:spPr/>
    </dgm:pt>
    <dgm:pt modelId="{AF6F5BCE-BA3C-4F0A-9E6D-5FC3CDA80509}" type="pres">
      <dgm:prSet presAssocID="{7DBDB94E-C1D9-48E8-8D8D-D193A27C8B0F}" presName="Accent2" presStyleCnt="0"/>
      <dgm:spPr/>
    </dgm:pt>
    <dgm:pt modelId="{3D816723-92C4-45DA-B188-904FE0524C65}" type="pres">
      <dgm:prSet presAssocID="{7DBDB94E-C1D9-48E8-8D8D-D193A27C8B0F}" presName="Accent" presStyleLbl="node1" presStyleIdx="3" presStyleCnt="5"/>
      <dgm:spPr/>
    </dgm:pt>
    <dgm:pt modelId="{1671BE96-C0A1-4AFD-B236-DC04E527B4A6}" type="pres">
      <dgm:prSet presAssocID="{7DBDB94E-C1D9-48E8-8D8D-D193A27C8B0F}" presName="ParentBackground2" presStyleCnt="0"/>
      <dgm:spPr/>
    </dgm:pt>
    <dgm:pt modelId="{21A73CCB-ABDC-4200-82F5-6BA27D8CB6BB}" type="pres">
      <dgm:prSet presAssocID="{7DBDB94E-C1D9-48E8-8D8D-D193A27C8B0F}" presName="ParentBackground" presStyleLbl="fgAcc1" presStyleIdx="3" presStyleCnt="5"/>
      <dgm:spPr/>
    </dgm:pt>
    <dgm:pt modelId="{19E3D25F-C230-4604-8FD5-59D44A758B76}" type="pres">
      <dgm:prSet presAssocID="{7DBDB94E-C1D9-48E8-8D8D-D193A27C8B0F}" presName="Parent2" presStyleLbl="revTx" presStyleIdx="0" presStyleCnt="0">
        <dgm:presLayoutVars>
          <dgm:chMax val="1"/>
          <dgm:chPref val="1"/>
          <dgm:bulletEnabled val="1"/>
        </dgm:presLayoutVars>
      </dgm:prSet>
      <dgm:spPr/>
    </dgm:pt>
    <dgm:pt modelId="{1CAFB757-4655-482A-828B-A4D00627357E}" type="pres">
      <dgm:prSet presAssocID="{BE8C8FB8-D017-41EF-925D-FFC4911463B7}" presName="Accent1" presStyleCnt="0"/>
      <dgm:spPr/>
    </dgm:pt>
    <dgm:pt modelId="{C84A98BD-BE03-41C5-BCCF-FCC94C54DDE7}" type="pres">
      <dgm:prSet presAssocID="{BE8C8FB8-D017-41EF-925D-FFC4911463B7}" presName="Accent" presStyleLbl="node1" presStyleIdx="4" presStyleCnt="5"/>
      <dgm:spPr/>
    </dgm:pt>
    <dgm:pt modelId="{9CE64615-B797-4DC4-BAC7-C7A4EAF82B71}" type="pres">
      <dgm:prSet presAssocID="{BE8C8FB8-D017-41EF-925D-FFC4911463B7}" presName="ParentBackground1" presStyleCnt="0"/>
      <dgm:spPr/>
    </dgm:pt>
    <dgm:pt modelId="{B2B06E86-F710-4779-BC68-0D445DC1A357}" type="pres">
      <dgm:prSet presAssocID="{BE8C8FB8-D017-41EF-925D-FFC4911463B7}" presName="ParentBackground" presStyleLbl="fgAcc1" presStyleIdx="4" presStyleCnt="5"/>
      <dgm:spPr/>
    </dgm:pt>
    <dgm:pt modelId="{16BB2B19-7C94-4F8C-B9FD-996EC79DA79D}" type="pres">
      <dgm:prSet presAssocID="{BE8C8FB8-D017-41EF-925D-FFC4911463B7}" presName="Parent1" presStyleLbl="revTx" presStyleIdx="0" presStyleCnt="0">
        <dgm:presLayoutVars>
          <dgm:chMax val="1"/>
          <dgm:chPref val="1"/>
          <dgm:bulletEnabled val="1"/>
        </dgm:presLayoutVars>
      </dgm:prSet>
      <dgm:spPr/>
    </dgm:pt>
  </dgm:ptLst>
  <dgm:cxnLst>
    <dgm:cxn modelId="{37BE740B-73CE-4924-9FB8-44F856A9A789}" srcId="{33CDEB4D-77B0-4D50-AE8C-E4D493662FFA}" destId="{BE8C8FB8-D017-41EF-925D-FFC4911463B7}" srcOrd="0" destOrd="0" parTransId="{46676F2D-16D5-493F-89E6-AB8CC103C19D}" sibTransId="{C32B84C9-8574-4608-8D98-3DC369DF1A2F}"/>
    <dgm:cxn modelId="{0FD5B029-0BE0-4B97-8ADD-8D5EE7CC1EA7}" srcId="{33CDEB4D-77B0-4D50-AE8C-E4D493662FFA}" destId="{8B5A72BF-95F1-4DF2-AB4A-EAA1A6BF9375}" srcOrd="2" destOrd="0" parTransId="{B3CB0B30-0F7A-4C97-8B87-A2A302F94809}" sibTransId="{CAE18FCA-3076-4F8F-A730-366B354A275B}"/>
    <dgm:cxn modelId="{9EE9B72B-3BD9-4B35-A8AC-254109200B4B}" type="presOf" srcId="{8B5A72BF-95F1-4DF2-AB4A-EAA1A6BF9375}" destId="{0215B5E8-1607-4ECE-9079-A9D249582F8E}" srcOrd="0" destOrd="0" presId="urn:microsoft.com/office/officeart/2011/layout/CircleProcess"/>
    <dgm:cxn modelId="{C685D933-F4F1-49C3-B79E-895AC81D64F4}" srcId="{33CDEB4D-77B0-4D50-AE8C-E4D493662FFA}" destId="{7AA34544-C7E1-45C4-BD62-BDA21E16796E}" srcOrd="3" destOrd="0" parTransId="{6765076A-428F-4D85-A4B0-3CB56290B6D6}" sibTransId="{939B7538-566C-4B36-A9C4-FA8BE21EA92E}"/>
    <dgm:cxn modelId="{D6AD1F5C-3D64-4C57-833E-18390A6F991B}" type="presOf" srcId="{7DBDB94E-C1D9-48E8-8D8D-D193A27C8B0F}" destId="{21A73CCB-ABDC-4200-82F5-6BA27D8CB6BB}" srcOrd="0" destOrd="0" presId="urn:microsoft.com/office/officeart/2011/layout/CircleProcess"/>
    <dgm:cxn modelId="{10F74646-D507-4209-AA7E-35AF0516152E}" type="presOf" srcId="{7AA34544-C7E1-45C4-BD62-BDA21E16796E}" destId="{B95E528D-100B-4D85-8DE3-0F612570E299}" srcOrd="1" destOrd="0" presId="urn:microsoft.com/office/officeart/2011/layout/CircleProcess"/>
    <dgm:cxn modelId="{C5F1B067-8E6E-4E2E-A98B-921361303D2D}" type="presOf" srcId="{33CDEB4D-77B0-4D50-AE8C-E4D493662FFA}" destId="{770E6B11-5230-4F26-9468-3A58FD5A0340}" srcOrd="0" destOrd="0" presId="urn:microsoft.com/office/officeart/2011/layout/CircleProcess"/>
    <dgm:cxn modelId="{4737F56E-C3C6-4117-9A20-BC3BE9F15E8B}" type="presOf" srcId="{7DBDB94E-C1D9-48E8-8D8D-D193A27C8B0F}" destId="{19E3D25F-C230-4604-8FD5-59D44A758B76}" srcOrd="1" destOrd="0" presId="urn:microsoft.com/office/officeart/2011/layout/CircleProcess"/>
    <dgm:cxn modelId="{C2F98552-AE52-47D7-9475-E160FF170A7F}" type="presOf" srcId="{BCE1C1A6-8099-4ACA-972B-E90FE250283A}" destId="{1ADF9B1C-05B8-4BC7-8C21-7B35BEE77728}" srcOrd="1" destOrd="0" presId="urn:microsoft.com/office/officeart/2011/layout/CircleProcess"/>
    <dgm:cxn modelId="{D1577455-D6E5-454F-A3CA-7E94D3447B04}" type="presOf" srcId="{BCE1C1A6-8099-4ACA-972B-E90FE250283A}" destId="{88CC174C-1280-4CFB-8280-8D2D683B9D34}" srcOrd="0" destOrd="0" presId="urn:microsoft.com/office/officeart/2011/layout/CircleProcess"/>
    <dgm:cxn modelId="{096CF178-5494-4AB8-99FF-6595B484B316}" type="presOf" srcId="{BE8C8FB8-D017-41EF-925D-FFC4911463B7}" destId="{16BB2B19-7C94-4F8C-B9FD-996EC79DA79D}" srcOrd="1" destOrd="0" presId="urn:microsoft.com/office/officeart/2011/layout/CircleProcess"/>
    <dgm:cxn modelId="{71FF057A-7D50-4F8D-9FED-EAC283628C8A}" srcId="{33CDEB4D-77B0-4D50-AE8C-E4D493662FFA}" destId="{7DBDB94E-C1D9-48E8-8D8D-D193A27C8B0F}" srcOrd="1" destOrd="0" parTransId="{E8CEC685-C0FB-4924-9C2D-CF5DDD402DAF}" sibTransId="{C487EF1C-715A-4F00-A81F-BB8063C48B5C}"/>
    <dgm:cxn modelId="{37186D94-F5E5-4F9D-B0B7-CAD9060F8807}" srcId="{33CDEB4D-77B0-4D50-AE8C-E4D493662FFA}" destId="{BCE1C1A6-8099-4ACA-972B-E90FE250283A}" srcOrd="4" destOrd="0" parTransId="{1FF91CC0-F07B-4A09-9078-9BB2786EA47B}" sibTransId="{B888B909-92C0-4937-9D19-88EEC12AFD01}"/>
    <dgm:cxn modelId="{538446BD-E2E7-474B-B680-3049B5E38CE8}" type="presOf" srcId="{7AA34544-C7E1-45C4-BD62-BDA21E16796E}" destId="{EE49E89F-ABC4-46E3-B70D-C4B169E9A36B}" srcOrd="0" destOrd="0" presId="urn:microsoft.com/office/officeart/2011/layout/CircleProcess"/>
    <dgm:cxn modelId="{AA3155CC-82D4-4652-A8CB-64CD2C4C2EEB}" type="presOf" srcId="{BE8C8FB8-D017-41EF-925D-FFC4911463B7}" destId="{B2B06E86-F710-4779-BC68-0D445DC1A357}" srcOrd="0" destOrd="0" presId="urn:microsoft.com/office/officeart/2011/layout/CircleProcess"/>
    <dgm:cxn modelId="{B4D3ACE4-8268-4E44-9D99-160BBE461D21}" type="presOf" srcId="{8B5A72BF-95F1-4DF2-AB4A-EAA1A6BF9375}" destId="{949E4A49-7B7F-4234-8B38-1BE3ED370FB9}" srcOrd="1" destOrd="0" presId="urn:microsoft.com/office/officeart/2011/layout/CircleProcess"/>
    <dgm:cxn modelId="{63F203CB-0C80-4D4F-B1A7-29F420C0B781}" type="presParOf" srcId="{770E6B11-5230-4F26-9468-3A58FD5A0340}" destId="{18C20130-B80E-4087-8982-1A69C4CA5273}" srcOrd="0" destOrd="0" presId="urn:microsoft.com/office/officeart/2011/layout/CircleProcess"/>
    <dgm:cxn modelId="{7D3ABB7F-FE6D-41D0-8698-2014637CF480}" type="presParOf" srcId="{18C20130-B80E-4087-8982-1A69C4CA5273}" destId="{5D0B0C7D-ADFC-4CA1-B6CE-22EB9917362E}" srcOrd="0" destOrd="0" presId="urn:microsoft.com/office/officeart/2011/layout/CircleProcess"/>
    <dgm:cxn modelId="{47B3FAC4-7918-482F-8BFE-50AC5E85769C}" type="presParOf" srcId="{770E6B11-5230-4F26-9468-3A58FD5A0340}" destId="{AD5BE1AD-C26E-4B73-B259-2DD15B58FBFC}" srcOrd="1" destOrd="0" presId="urn:microsoft.com/office/officeart/2011/layout/CircleProcess"/>
    <dgm:cxn modelId="{084F1ABD-AD0B-450F-9F5A-8CD27218D05C}" type="presParOf" srcId="{AD5BE1AD-C26E-4B73-B259-2DD15B58FBFC}" destId="{88CC174C-1280-4CFB-8280-8D2D683B9D34}" srcOrd="0" destOrd="0" presId="urn:microsoft.com/office/officeart/2011/layout/CircleProcess"/>
    <dgm:cxn modelId="{DDBD2CE5-053A-412C-A76A-D21C578F8157}" type="presParOf" srcId="{770E6B11-5230-4F26-9468-3A58FD5A0340}" destId="{1ADF9B1C-05B8-4BC7-8C21-7B35BEE77728}" srcOrd="2" destOrd="0" presId="urn:microsoft.com/office/officeart/2011/layout/CircleProcess"/>
    <dgm:cxn modelId="{726A3AF0-53B1-4412-BAB3-079280985770}" type="presParOf" srcId="{770E6B11-5230-4F26-9468-3A58FD5A0340}" destId="{E5373108-8AA9-4168-BCE4-9D97C0F494DF}" srcOrd="3" destOrd="0" presId="urn:microsoft.com/office/officeart/2011/layout/CircleProcess"/>
    <dgm:cxn modelId="{E29FC869-9116-4118-831B-30960AD0AA9B}" type="presParOf" srcId="{E5373108-8AA9-4168-BCE4-9D97C0F494DF}" destId="{A2A27C6B-4B7A-4727-A00E-A78DA956C272}" srcOrd="0" destOrd="0" presId="urn:microsoft.com/office/officeart/2011/layout/CircleProcess"/>
    <dgm:cxn modelId="{D422D3B4-82AF-459F-A60C-4E1BD50B5863}" type="presParOf" srcId="{770E6B11-5230-4F26-9468-3A58FD5A0340}" destId="{299BF560-674B-41E5-84EC-1EF34A19FDF8}" srcOrd="4" destOrd="0" presId="urn:microsoft.com/office/officeart/2011/layout/CircleProcess"/>
    <dgm:cxn modelId="{1A5D694A-223E-4664-878F-9C61357A8A33}" type="presParOf" srcId="{299BF560-674B-41E5-84EC-1EF34A19FDF8}" destId="{EE49E89F-ABC4-46E3-B70D-C4B169E9A36B}" srcOrd="0" destOrd="0" presId="urn:microsoft.com/office/officeart/2011/layout/CircleProcess"/>
    <dgm:cxn modelId="{D4C3D878-CA9F-469B-AB1C-CD6C2362AF8E}" type="presParOf" srcId="{770E6B11-5230-4F26-9468-3A58FD5A0340}" destId="{B95E528D-100B-4D85-8DE3-0F612570E299}" srcOrd="5" destOrd="0" presId="urn:microsoft.com/office/officeart/2011/layout/CircleProcess"/>
    <dgm:cxn modelId="{6639CFB6-4903-48AB-815D-64896ED613CA}" type="presParOf" srcId="{770E6B11-5230-4F26-9468-3A58FD5A0340}" destId="{3E228B38-6F07-46E0-81F9-CE33A34C9D19}" srcOrd="6" destOrd="0" presId="urn:microsoft.com/office/officeart/2011/layout/CircleProcess"/>
    <dgm:cxn modelId="{B33D164D-CD84-485B-8C78-32786473429E}" type="presParOf" srcId="{3E228B38-6F07-46E0-81F9-CE33A34C9D19}" destId="{C07AA5B5-A6F4-4EC4-8980-FBE77E5CD0D9}" srcOrd="0" destOrd="0" presId="urn:microsoft.com/office/officeart/2011/layout/CircleProcess"/>
    <dgm:cxn modelId="{48AFE818-B358-4168-87A1-F3AD8C6D6184}" type="presParOf" srcId="{770E6B11-5230-4F26-9468-3A58FD5A0340}" destId="{9340D17E-C346-4EDC-B4DD-2808FBD9FA0A}" srcOrd="7" destOrd="0" presId="urn:microsoft.com/office/officeart/2011/layout/CircleProcess"/>
    <dgm:cxn modelId="{C608A03F-BA55-4E8C-9271-6EFAAEDA63E5}" type="presParOf" srcId="{9340D17E-C346-4EDC-B4DD-2808FBD9FA0A}" destId="{0215B5E8-1607-4ECE-9079-A9D249582F8E}" srcOrd="0" destOrd="0" presId="urn:microsoft.com/office/officeart/2011/layout/CircleProcess"/>
    <dgm:cxn modelId="{BADA5517-B595-4648-87C4-72FC87D6BAD2}" type="presParOf" srcId="{770E6B11-5230-4F26-9468-3A58FD5A0340}" destId="{949E4A49-7B7F-4234-8B38-1BE3ED370FB9}" srcOrd="8" destOrd="0" presId="urn:microsoft.com/office/officeart/2011/layout/CircleProcess"/>
    <dgm:cxn modelId="{B9F0152A-2866-4F31-93F5-1137DE96A864}" type="presParOf" srcId="{770E6B11-5230-4F26-9468-3A58FD5A0340}" destId="{AF6F5BCE-BA3C-4F0A-9E6D-5FC3CDA80509}" srcOrd="9" destOrd="0" presId="urn:microsoft.com/office/officeart/2011/layout/CircleProcess"/>
    <dgm:cxn modelId="{D0935AF0-840D-4341-B40F-6DA213D8ECAF}" type="presParOf" srcId="{AF6F5BCE-BA3C-4F0A-9E6D-5FC3CDA80509}" destId="{3D816723-92C4-45DA-B188-904FE0524C65}" srcOrd="0" destOrd="0" presId="urn:microsoft.com/office/officeart/2011/layout/CircleProcess"/>
    <dgm:cxn modelId="{FAB4C089-85E8-4672-B176-D69E732AC195}" type="presParOf" srcId="{770E6B11-5230-4F26-9468-3A58FD5A0340}" destId="{1671BE96-C0A1-4AFD-B236-DC04E527B4A6}" srcOrd="10" destOrd="0" presId="urn:microsoft.com/office/officeart/2011/layout/CircleProcess"/>
    <dgm:cxn modelId="{D0DE9744-5F9B-4040-BB44-634A51673611}" type="presParOf" srcId="{1671BE96-C0A1-4AFD-B236-DC04E527B4A6}" destId="{21A73CCB-ABDC-4200-82F5-6BA27D8CB6BB}" srcOrd="0" destOrd="0" presId="urn:microsoft.com/office/officeart/2011/layout/CircleProcess"/>
    <dgm:cxn modelId="{80AB95BB-BE34-4419-9BF8-6B81F7918D8E}" type="presParOf" srcId="{770E6B11-5230-4F26-9468-3A58FD5A0340}" destId="{19E3D25F-C230-4604-8FD5-59D44A758B76}" srcOrd="11" destOrd="0" presId="urn:microsoft.com/office/officeart/2011/layout/CircleProcess"/>
    <dgm:cxn modelId="{AE57593B-D6E2-4753-8195-DCD96E888E0E}" type="presParOf" srcId="{770E6B11-5230-4F26-9468-3A58FD5A0340}" destId="{1CAFB757-4655-482A-828B-A4D00627357E}" srcOrd="12" destOrd="0" presId="urn:microsoft.com/office/officeart/2011/layout/CircleProcess"/>
    <dgm:cxn modelId="{9A280672-B98D-4F31-B716-372C6D972DD8}" type="presParOf" srcId="{1CAFB757-4655-482A-828B-A4D00627357E}" destId="{C84A98BD-BE03-41C5-BCCF-FCC94C54DDE7}" srcOrd="0" destOrd="0" presId="urn:microsoft.com/office/officeart/2011/layout/CircleProcess"/>
    <dgm:cxn modelId="{CF53B98E-828D-4005-A093-A31FFAA1C354}" type="presParOf" srcId="{770E6B11-5230-4F26-9468-3A58FD5A0340}" destId="{9CE64615-B797-4DC4-BAC7-C7A4EAF82B71}" srcOrd="13" destOrd="0" presId="urn:microsoft.com/office/officeart/2011/layout/CircleProcess"/>
    <dgm:cxn modelId="{FDDBADC4-438E-4083-AE83-81D9AE4C5CD5}" type="presParOf" srcId="{9CE64615-B797-4DC4-BAC7-C7A4EAF82B71}" destId="{B2B06E86-F710-4779-BC68-0D445DC1A357}" srcOrd="0" destOrd="0" presId="urn:microsoft.com/office/officeart/2011/layout/CircleProcess"/>
    <dgm:cxn modelId="{FC13EAF3-AF11-4151-A411-115B48879A02}" type="presParOf" srcId="{770E6B11-5230-4F26-9468-3A58FD5A0340}" destId="{16BB2B19-7C94-4F8C-B9FD-996EC79DA79D}" srcOrd="14"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8DA3CD-2796-473C-9486-F3272A6A1A34}" type="doc">
      <dgm:prSet loTypeId="urn:microsoft.com/office/officeart/2005/8/layout/hChevron3" loCatId="process" qsTypeId="urn:microsoft.com/office/officeart/2005/8/quickstyle/simple1" qsCatId="simple" csTypeId="urn:microsoft.com/office/officeart/2005/8/colors/accent1_2" csCatId="accent1" phldr="1"/>
      <dgm:spPr/>
    </dgm:pt>
    <dgm:pt modelId="{1C9DB23B-6F99-484A-8D86-0DAE02F26A56}">
      <dgm:prSet phldrT="[Text]"/>
      <dgm:spPr>
        <a:solidFill>
          <a:srgbClr val="D64632"/>
        </a:solidFill>
      </dgm:spPr>
      <dgm:t>
        <a:bodyPr/>
        <a:lstStyle/>
        <a:p>
          <a:r>
            <a:rPr lang="en-GB" dirty="0"/>
            <a:t>Drama</a:t>
          </a:r>
        </a:p>
        <a:p>
          <a:r>
            <a:rPr lang="en-GB" dirty="0"/>
            <a:t>Young Scientists</a:t>
          </a:r>
        </a:p>
      </dgm:t>
    </dgm:pt>
    <dgm:pt modelId="{B3051D10-9A83-44B8-8FCB-712C941CBB7F}" type="parTrans" cxnId="{2E93B852-87B8-4B54-8A8E-4BBB6BC33BB5}">
      <dgm:prSet/>
      <dgm:spPr/>
      <dgm:t>
        <a:bodyPr/>
        <a:lstStyle/>
        <a:p>
          <a:endParaRPr lang="en-GB"/>
        </a:p>
      </dgm:t>
    </dgm:pt>
    <dgm:pt modelId="{2287DA81-37FA-46EF-9A20-AB09F370B0EF}" type="sibTrans" cxnId="{2E93B852-87B8-4B54-8A8E-4BBB6BC33BB5}">
      <dgm:prSet/>
      <dgm:spPr/>
      <dgm:t>
        <a:bodyPr/>
        <a:lstStyle/>
        <a:p>
          <a:endParaRPr lang="en-GB"/>
        </a:p>
      </dgm:t>
    </dgm:pt>
    <dgm:pt modelId="{CA11E06A-E10C-477B-949E-636E7530B612}">
      <dgm:prSet phldrT="[Text]"/>
      <dgm:spPr/>
      <dgm:t>
        <a:bodyPr/>
        <a:lstStyle/>
        <a:p>
          <a:r>
            <a:rPr lang="en-GB" dirty="0"/>
            <a:t>GAA Future Leaders</a:t>
          </a:r>
        </a:p>
      </dgm:t>
    </dgm:pt>
    <dgm:pt modelId="{5C692BFC-4267-4F45-A6DF-4B67DC07CEBC}" type="parTrans" cxnId="{749C7DB3-D8F8-44FC-99FD-8F0FA5F29792}">
      <dgm:prSet/>
      <dgm:spPr/>
      <dgm:t>
        <a:bodyPr/>
        <a:lstStyle/>
        <a:p>
          <a:endParaRPr lang="en-GB"/>
        </a:p>
      </dgm:t>
    </dgm:pt>
    <dgm:pt modelId="{87C0FC1F-D40A-4C93-897F-872BBAD5246C}" type="sibTrans" cxnId="{749C7DB3-D8F8-44FC-99FD-8F0FA5F29792}">
      <dgm:prSet/>
      <dgm:spPr/>
      <dgm:t>
        <a:bodyPr/>
        <a:lstStyle/>
        <a:p>
          <a:endParaRPr lang="en-GB"/>
        </a:p>
      </dgm:t>
    </dgm:pt>
    <dgm:pt modelId="{7EC6C6CA-1BF0-48FD-96A2-696902CD89C9}">
      <dgm:prSet phldrT="[Text]"/>
      <dgm:spPr>
        <a:solidFill>
          <a:srgbClr val="C8CB3D"/>
        </a:solidFill>
      </dgm:spPr>
      <dgm:t>
        <a:bodyPr/>
        <a:lstStyle/>
        <a:p>
          <a:r>
            <a:rPr lang="en-GB" dirty="0"/>
            <a:t>Junk </a:t>
          </a:r>
          <a:r>
            <a:rPr lang="en-GB" dirty="0" err="1"/>
            <a:t>Kouture</a:t>
          </a:r>
          <a:r>
            <a:rPr lang="en-GB" dirty="0"/>
            <a:t> </a:t>
          </a:r>
        </a:p>
      </dgm:t>
    </dgm:pt>
    <dgm:pt modelId="{1AE0E866-650F-427E-AF49-E8BE3BAC25CE}" type="parTrans" cxnId="{3808650B-08E9-40C6-A6E6-D4840926F3A1}">
      <dgm:prSet/>
      <dgm:spPr/>
      <dgm:t>
        <a:bodyPr/>
        <a:lstStyle/>
        <a:p>
          <a:endParaRPr lang="en-GB"/>
        </a:p>
      </dgm:t>
    </dgm:pt>
    <dgm:pt modelId="{BD387F86-FC94-45B8-A5D2-133318640E05}" type="sibTrans" cxnId="{3808650B-08E9-40C6-A6E6-D4840926F3A1}">
      <dgm:prSet/>
      <dgm:spPr/>
      <dgm:t>
        <a:bodyPr/>
        <a:lstStyle/>
        <a:p>
          <a:endParaRPr lang="en-GB"/>
        </a:p>
      </dgm:t>
    </dgm:pt>
    <dgm:pt modelId="{337F4C6D-197C-46C0-9411-2C154DD84450}">
      <dgm:prSet/>
      <dgm:spPr>
        <a:solidFill>
          <a:srgbClr val="5BA5AD"/>
        </a:solidFill>
      </dgm:spPr>
      <dgm:t>
        <a:bodyPr/>
        <a:lstStyle/>
        <a:p>
          <a:endParaRPr lang="en-GB"/>
        </a:p>
      </dgm:t>
    </dgm:pt>
    <dgm:pt modelId="{43C16319-0618-4A34-8375-6583C25AF70F}" type="parTrans" cxnId="{D10F6E7D-4BBD-4E53-9FC0-A5DDFF9F0330}">
      <dgm:prSet/>
      <dgm:spPr/>
      <dgm:t>
        <a:bodyPr/>
        <a:lstStyle/>
        <a:p>
          <a:endParaRPr lang="en-GB"/>
        </a:p>
      </dgm:t>
    </dgm:pt>
    <dgm:pt modelId="{D20CAA65-C9B8-45A7-A83C-1EE5B33A737D}" type="sibTrans" cxnId="{D10F6E7D-4BBD-4E53-9FC0-A5DDFF9F0330}">
      <dgm:prSet/>
      <dgm:spPr/>
      <dgm:t>
        <a:bodyPr/>
        <a:lstStyle/>
        <a:p>
          <a:endParaRPr lang="en-GB"/>
        </a:p>
      </dgm:t>
    </dgm:pt>
    <dgm:pt modelId="{30CF7605-2B30-48E8-9A51-01D7333CCF8C}">
      <dgm:prSet/>
      <dgm:spPr>
        <a:solidFill>
          <a:schemeClr val="bg2">
            <a:lumMod val="50000"/>
          </a:schemeClr>
        </a:solidFill>
      </dgm:spPr>
      <dgm:t>
        <a:bodyPr/>
        <a:lstStyle/>
        <a:p>
          <a:endParaRPr lang="en-GB"/>
        </a:p>
      </dgm:t>
    </dgm:pt>
    <dgm:pt modelId="{7AB3E62F-A25E-4A2C-88A0-0F3E81064AC8}" type="parTrans" cxnId="{0B81AEFC-AC77-4DCF-BECD-4A5612D8046F}">
      <dgm:prSet/>
      <dgm:spPr/>
      <dgm:t>
        <a:bodyPr/>
        <a:lstStyle/>
        <a:p>
          <a:endParaRPr lang="en-GB"/>
        </a:p>
      </dgm:t>
    </dgm:pt>
    <dgm:pt modelId="{E9D1181A-2D68-446E-A774-1A98BCD263C8}" type="sibTrans" cxnId="{0B81AEFC-AC77-4DCF-BECD-4A5612D8046F}">
      <dgm:prSet/>
      <dgm:spPr/>
      <dgm:t>
        <a:bodyPr/>
        <a:lstStyle/>
        <a:p>
          <a:endParaRPr lang="en-GB"/>
        </a:p>
      </dgm:t>
    </dgm:pt>
    <dgm:pt modelId="{E4A7859B-E8F5-4DC7-B309-CF634E7A7997}">
      <dgm:prSet/>
      <dgm:spPr>
        <a:solidFill>
          <a:schemeClr val="accent6">
            <a:lumMod val="60000"/>
            <a:lumOff val="40000"/>
          </a:schemeClr>
        </a:solidFill>
      </dgm:spPr>
      <dgm:t>
        <a:bodyPr/>
        <a:lstStyle/>
        <a:p>
          <a:endParaRPr lang="en-GB"/>
        </a:p>
      </dgm:t>
    </dgm:pt>
    <dgm:pt modelId="{A1D3FB2A-BDC2-4FD4-A37C-536A45A9B409}" type="parTrans" cxnId="{66884720-8D32-453B-B37A-857C5BCE90E4}">
      <dgm:prSet/>
      <dgm:spPr/>
      <dgm:t>
        <a:bodyPr/>
        <a:lstStyle/>
        <a:p>
          <a:endParaRPr lang="en-GB"/>
        </a:p>
      </dgm:t>
    </dgm:pt>
    <dgm:pt modelId="{257989C0-6C35-4770-A9B5-87404CFC9186}" type="sibTrans" cxnId="{66884720-8D32-453B-B37A-857C5BCE90E4}">
      <dgm:prSet/>
      <dgm:spPr/>
      <dgm:t>
        <a:bodyPr/>
        <a:lstStyle/>
        <a:p>
          <a:endParaRPr lang="en-GB"/>
        </a:p>
      </dgm:t>
    </dgm:pt>
    <dgm:pt modelId="{73122305-4EEE-42B9-AFC0-EB851F0925A5}" type="pres">
      <dgm:prSet presAssocID="{1C8DA3CD-2796-473C-9486-F3272A6A1A34}" presName="Name0" presStyleCnt="0">
        <dgm:presLayoutVars>
          <dgm:dir/>
          <dgm:resizeHandles val="exact"/>
        </dgm:presLayoutVars>
      </dgm:prSet>
      <dgm:spPr/>
    </dgm:pt>
    <dgm:pt modelId="{9AFC786C-C260-4D6C-A320-2DDF246AA9B4}" type="pres">
      <dgm:prSet presAssocID="{1C9DB23B-6F99-484A-8D86-0DAE02F26A56}" presName="parTxOnly" presStyleLbl="node1" presStyleIdx="0" presStyleCnt="6">
        <dgm:presLayoutVars>
          <dgm:bulletEnabled val="1"/>
        </dgm:presLayoutVars>
      </dgm:prSet>
      <dgm:spPr/>
    </dgm:pt>
    <dgm:pt modelId="{2FB77753-616B-4B7A-9212-0EE7AEE199A2}" type="pres">
      <dgm:prSet presAssocID="{2287DA81-37FA-46EF-9A20-AB09F370B0EF}" presName="parSpace" presStyleCnt="0"/>
      <dgm:spPr/>
    </dgm:pt>
    <dgm:pt modelId="{B26E4323-0492-440B-A201-0867CDEC5F8C}" type="pres">
      <dgm:prSet presAssocID="{CA11E06A-E10C-477B-949E-636E7530B612}" presName="parTxOnly" presStyleLbl="node1" presStyleIdx="1" presStyleCnt="6">
        <dgm:presLayoutVars>
          <dgm:bulletEnabled val="1"/>
        </dgm:presLayoutVars>
      </dgm:prSet>
      <dgm:spPr/>
    </dgm:pt>
    <dgm:pt modelId="{D26A8C33-F857-43FE-9AE7-30EB47AD2D1B}" type="pres">
      <dgm:prSet presAssocID="{87C0FC1F-D40A-4C93-897F-872BBAD5246C}" presName="parSpace" presStyleCnt="0"/>
      <dgm:spPr/>
    </dgm:pt>
    <dgm:pt modelId="{F6C452BD-8215-4AF3-A760-B7ADBFCC1311}" type="pres">
      <dgm:prSet presAssocID="{7EC6C6CA-1BF0-48FD-96A2-696902CD89C9}" presName="parTxOnly" presStyleLbl="node1" presStyleIdx="2" presStyleCnt="6">
        <dgm:presLayoutVars>
          <dgm:bulletEnabled val="1"/>
        </dgm:presLayoutVars>
      </dgm:prSet>
      <dgm:spPr/>
    </dgm:pt>
    <dgm:pt modelId="{A7C041BA-7A12-4796-82D0-224716D12104}" type="pres">
      <dgm:prSet presAssocID="{BD387F86-FC94-45B8-A5D2-133318640E05}" presName="parSpace" presStyleCnt="0"/>
      <dgm:spPr/>
    </dgm:pt>
    <dgm:pt modelId="{B990F184-4FA3-4D96-9983-5CD28CB357C3}" type="pres">
      <dgm:prSet presAssocID="{337F4C6D-197C-46C0-9411-2C154DD84450}" presName="parTxOnly" presStyleLbl="node1" presStyleIdx="3" presStyleCnt="6">
        <dgm:presLayoutVars>
          <dgm:bulletEnabled val="1"/>
        </dgm:presLayoutVars>
      </dgm:prSet>
      <dgm:spPr/>
    </dgm:pt>
    <dgm:pt modelId="{0A8DC724-B957-47EF-9B68-E25201EA15EC}" type="pres">
      <dgm:prSet presAssocID="{D20CAA65-C9B8-45A7-A83C-1EE5B33A737D}" presName="parSpace" presStyleCnt="0"/>
      <dgm:spPr/>
    </dgm:pt>
    <dgm:pt modelId="{339DA826-CCCA-49B4-8DEC-87BB5CA99745}" type="pres">
      <dgm:prSet presAssocID="{30CF7605-2B30-48E8-9A51-01D7333CCF8C}" presName="parTxOnly" presStyleLbl="node1" presStyleIdx="4" presStyleCnt="6">
        <dgm:presLayoutVars>
          <dgm:bulletEnabled val="1"/>
        </dgm:presLayoutVars>
      </dgm:prSet>
      <dgm:spPr/>
    </dgm:pt>
    <dgm:pt modelId="{541FFFAE-D106-461C-882F-7B2E694EC2B9}" type="pres">
      <dgm:prSet presAssocID="{E9D1181A-2D68-446E-A774-1A98BCD263C8}" presName="parSpace" presStyleCnt="0"/>
      <dgm:spPr/>
    </dgm:pt>
    <dgm:pt modelId="{487FFECB-0486-40B6-B2C1-BBD3A9D15A4C}" type="pres">
      <dgm:prSet presAssocID="{E4A7859B-E8F5-4DC7-B309-CF634E7A7997}" presName="parTxOnly" presStyleLbl="node1" presStyleIdx="5" presStyleCnt="6">
        <dgm:presLayoutVars>
          <dgm:bulletEnabled val="1"/>
        </dgm:presLayoutVars>
      </dgm:prSet>
      <dgm:spPr/>
    </dgm:pt>
  </dgm:ptLst>
  <dgm:cxnLst>
    <dgm:cxn modelId="{B2768406-FE69-404A-BB70-BA434E8DA613}" type="presOf" srcId="{1C8DA3CD-2796-473C-9486-F3272A6A1A34}" destId="{73122305-4EEE-42B9-AFC0-EB851F0925A5}" srcOrd="0" destOrd="0" presId="urn:microsoft.com/office/officeart/2005/8/layout/hChevron3"/>
    <dgm:cxn modelId="{3808650B-08E9-40C6-A6E6-D4840926F3A1}" srcId="{1C8DA3CD-2796-473C-9486-F3272A6A1A34}" destId="{7EC6C6CA-1BF0-48FD-96A2-696902CD89C9}" srcOrd="2" destOrd="0" parTransId="{1AE0E866-650F-427E-AF49-E8BE3BAC25CE}" sibTransId="{BD387F86-FC94-45B8-A5D2-133318640E05}"/>
    <dgm:cxn modelId="{66884720-8D32-453B-B37A-857C5BCE90E4}" srcId="{1C8DA3CD-2796-473C-9486-F3272A6A1A34}" destId="{E4A7859B-E8F5-4DC7-B309-CF634E7A7997}" srcOrd="5" destOrd="0" parTransId="{A1D3FB2A-BDC2-4FD4-A37C-536A45A9B409}" sibTransId="{257989C0-6C35-4770-A9B5-87404CFC9186}"/>
    <dgm:cxn modelId="{4D544324-CD9F-4F9F-A6F9-4A0E367E2027}" type="presOf" srcId="{7EC6C6CA-1BF0-48FD-96A2-696902CD89C9}" destId="{F6C452BD-8215-4AF3-A760-B7ADBFCC1311}" srcOrd="0" destOrd="0" presId="urn:microsoft.com/office/officeart/2005/8/layout/hChevron3"/>
    <dgm:cxn modelId="{2D026849-EC3C-4DEE-9688-B3F7EED51067}" type="presOf" srcId="{1C9DB23B-6F99-484A-8D86-0DAE02F26A56}" destId="{9AFC786C-C260-4D6C-A320-2DDF246AA9B4}" srcOrd="0" destOrd="0" presId="urn:microsoft.com/office/officeart/2005/8/layout/hChevron3"/>
    <dgm:cxn modelId="{2A22DE4F-7A55-4A9E-B603-3CC287CAD8AE}" type="presOf" srcId="{30CF7605-2B30-48E8-9A51-01D7333CCF8C}" destId="{339DA826-CCCA-49B4-8DEC-87BB5CA99745}" srcOrd="0" destOrd="0" presId="urn:microsoft.com/office/officeart/2005/8/layout/hChevron3"/>
    <dgm:cxn modelId="{2E93B852-87B8-4B54-8A8E-4BBB6BC33BB5}" srcId="{1C8DA3CD-2796-473C-9486-F3272A6A1A34}" destId="{1C9DB23B-6F99-484A-8D86-0DAE02F26A56}" srcOrd="0" destOrd="0" parTransId="{B3051D10-9A83-44B8-8FCB-712C941CBB7F}" sibTransId="{2287DA81-37FA-46EF-9A20-AB09F370B0EF}"/>
    <dgm:cxn modelId="{4BF22A59-0C5E-4C26-8640-8BBCE4EC828B}" type="presOf" srcId="{E4A7859B-E8F5-4DC7-B309-CF634E7A7997}" destId="{487FFECB-0486-40B6-B2C1-BBD3A9D15A4C}" srcOrd="0" destOrd="0" presId="urn:microsoft.com/office/officeart/2005/8/layout/hChevron3"/>
    <dgm:cxn modelId="{D10F6E7D-4BBD-4E53-9FC0-A5DDFF9F0330}" srcId="{1C8DA3CD-2796-473C-9486-F3272A6A1A34}" destId="{337F4C6D-197C-46C0-9411-2C154DD84450}" srcOrd="3" destOrd="0" parTransId="{43C16319-0618-4A34-8375-6583C25AF70F}" sibTransId="{D20CAA65-C9B8-45A7-A83C-1EE5B33A737D}"/>
    <dgm:cxn modelId="{749C7DB3-D8F8-44FC-99FD-8F0FA5F29792}" srcId="{1C8DA3CD-2796-473C-9486-F3272A6A1A34}" destId="{CA11E06A-E10C-477B-949E-636E7530B612}" srcOrd="1" destOrd="0" parTransId="{5C692BFC-4267-4F45-A6DF-4B67DC07CEBC}" sibTransId="{87C0FC1F-D40A-4C93-897F-872BBAD5246C}"/>
    <dgm:cxn modelId="{4ACA00BF-28FC-4A0E-852A-9AD5587C38A5}" type="presOf" srcId="{337F4C6D-197C-46C0-9411-2C154DD84450}" destId="{B990F184-4FA3-4D96-9983-5CD28CB357C3}" srcOrd="0" destOrd="0" presId="urn:microsoft.com/office/officeart/2005/8/layout/hChevron3"/>
    <dgm:cxn modelId="{F0F714E8-028E-4D76-B2C2-2FE3D42C862B}" type="presOf" srcId="{CA11E06A-E10C-477B-949E-636E7530B612}" destId="{B26E4323-0492-440B-A201-0867CDEC5F8C}" srcOrd="0" destOrd="0" presId="urn:microsoft.com/office/officeart/2005/8/layout/hChevron3"/>
    <dgm:cxn modelId="{0B81AEFC-AC77-4DCF-BECD-4A5612D8046F}" srcId="{1C8DA3CD-2796-473C-9486-F3272A6A1A34}" destId="{30CF7605-2B30-48E8-9A51-01D7333CCF8C}" srcOrd="4" destOrd="0" parTransId="{7AB3E62F-A25E-4A2C-88A0-0F3E81064AC8}" sibTransId="{E9D1181A-2D68-446E-A774-1A98BCD263C8}"/>
    <dgm:cxn modelId="{FB94A57F-5B4B-4529-8D90-77CFCE9817A5}" type="presParOf" srcId="{73122305-4EEE-42B9-AFC0-EB851F0925A5}" destId="{9AFC786C-C260-4D6C-A320-2DDF246AA9B4}" srcOrd="0" destOrd="0" presId="urn:microsoft.com/office/officeart/2005/8/layout/hChevron3"/>
    <dgm:cxn modelId="{5B6DB934-8E32-40AC-AA3D-8CAF5711F4FB}" type="presParOf" srcId="{73122305-4EEE-42B9-AFC0-EB851F0925A5}" destId="{2FB77753-616B-4B7A-9212-0EE7AEE199A2}" srcOrd="1" destOrd="0" presId="urn:microsoft.com/office/officeart/2005/8/layout/hChevron3"/>
    <dgm:cxn modelId="{75BC55F5-4CF3-4C67-AD02-FF3071F5C218}" type="presParOf" srcId="{73122305-4EEE-42B9-AFC0-EB851F0925A5}" destId="{B26E4323-0492-440B-A201-0867CDEC5F8C}" srcOrd="2" destOrd="0" presId="urn:microsoft.com/office/officeart/2005/8/layout/hChevron3"/>
    <dgm:cxn modelId="{32E337FD-9A3A-4097-9E09-83A3D5FB0D31}" type="presParOf" srcId="{73122305-4EEE-42B9-AFC0-EB851F0925A5}" destId="{D26A8C33-F857-43FE-9AE7-30EB47AD2D1B}" srcOrd="3" destOrd="0" presId="urn:microsoft.com/office/officeart/2005/8/layout/hChevron3"/>
    <dgm:cxn modelId="{B6361477-342A-451D-AAE4-82B3DBB2A7EA}" type="presParOf" srcId="{73122305-4EEE-42B9-AFC0-EB851F0925A5}" destId="{F6C452BD-8215-4AF3-A760-B7ADBFCC1311}" srcOrd="4" destOrd="0" presId="urn:microsoft.com/office/officeart/2005/8/layout/hChevron3"/>
    <dgm:cxn modelId="{4263AF1F-FA52-478B-B125-71168B636B10}" type="presParOf" srcId="{73122305-4EEE-42B9-AFC0-EB851F0925A5}" destId="{A7C041BA-7A12-4796-82D0-224716D12104}" srcOrd="5" destOrd="0" presId="urn:microsoft.com/office/officeart/2005/8/layout/hChevron3"/>
    <dgm:cxn modelId="{E7AA3FA7-838C-4113-A90E-57A4D2F8AAA2}" type="presParOf" srcId="{73122305-4EEE-42B9-AFC0-EB851F0925A5}" destId="{B990F184-4FA3-4D96-9983-5CD28CB357C3}" srcOrd="6" destOrd="0" presId="urn:microsoft.com/office/officeart/2005/8/layout/hChevron3"/>
    <dgm:cxn modelId="{BDD9EAA4-CD66-4573-8B43-414DFCF8CD99}" type="presParOf" srcId="{73122305-4EEE-42B9-AFC0-EB851F0925A5}" destId="{0A8DC724-B957-47EF-9B68-E25201EA15EC}" srcOrd="7" destOrd="0" presId="urn:microsoft.com/office/officeart/2005/8/layout/hChevron3"/>
    <dgm:cxn modelId="{EB44CC8E-975D-4D66-9B8F-F3AFBA6ED521}" type="presParOf" srcId="{73122305-4EEE-42B9-AFC0-EB851F0925A5}" destId="{339DA826-CCCA-49B4-8DEC-87BB5CA99745}" srcOrd="8" destOrd="0" presId="urn:microsoft.com/office/officeart/2005/8/layout/hChevron3"/>
    <dgm:cxn modelId="{3A144A01-87E5-4821-8C65-2E91BE9CB42B}" type="presParOf" srcId="{73122305-4EEE-42B9-AFC0-EB851F0925A5}" destId="{541FFFAE-D106-461C-882F-7B2E694EC2B9}" srcOrd="9" destOrd="0" presId="urn:microsoft.com/office/officeart/2005/8/layout/hChevron3"/>
    <dgm:cxn modelId="{B74AA0F4-5794-4B57-BE35-B9C4DB794CBC}" type="presParOf" srcId="{73122305-4EEE-42B9-AFC0-EB851F0925A5}" destId="{487FFECB-0486-40B6-B2C1-BBD3A9D15A4C}" srcOrd="1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F5826C-9712-417B-AAC6-07D323A0BD60}" type="doc">
      <dgm:prSet loTypeId="urn:microsoft.com/office/officeart/2005/8/layout/process1" loCatId="process" qsTypeId="urn:microsoft.com/office/officeart/2005/8/quickstyle/simple1" qsCatId="simple" csTypeId="urn:microsoft.com/office/officeart/2005/8/colors/accent1_2" csCatId="accent1" phldr="1"/>
      <dgm:spPr/>
    </dgm:pt>
    <dgm:pt modelId="{EB495D71-C88F-4CB5-839A-341A2865B1EF}">
      <dgm:prSet phldrT="[Text]"/>
      <dgm:spPr>
        <a:solidFill>
          <a:schemeClr val="accent2">
            <a:lumMod val="75000"/>
          </a:schemeClr>
        </a:solidFill>
      </dgm:spPr>
      <dgm:t>
        <a:bodyPr/>
        <a:lstStyle/>
        <a:p>
          <a:r>
            <a:rPr lang="en-GB" dirty="0"/>
            <a:t>A distinct 2 year Leaving cert. Programme aimed at preparing you for adult and working life </a:t>
          </a:r>
        </a:p>
      </dgm:t>
    </dgm:pt>
    <dgm:pt modelId="{C4F80F6A-F02E-4E3E-82F6-7FF5634EA62F}" type="parTrans" cxnId="{BFD9C9CC-3472-4156-9EB6-201982A5EAF6}">
      <dgm:prSet/>
      <dgm:spPr/>
      <dgm:t>
        <a:bodyPr/>
        <a:lstStyle/>
        <a:p>
          <a:endParaRPr lang="en-GB"/>
        </a:p>
      </dgm:t>
    </dgm:pt>
    <dgm:pt modelId="{91741CAA-655E-4881-A6FA-04BAB873A799}" type="sibTrans" cxnId="{BFD9C9CC-3472-4156-9EB6-201982A5EAF6}">
      <dgm:prSet/>
      <dgm:spPr/>
      <dgm:t>
        <a:bodyPr/>
        <a:lstStyle/>
        <a:p>
          <a:endParaRPr lang="en-GB"/>
        </a:p>
      </dgm:t>
    </dgm:pt>
    <dgm:pt modelId="{B2161090-BDF1-40B0-900E-F1AAD50DB12A}">
      <dgm:prSet/>
      <dgm:spPr/>
      <dgm:t>
        <a:bodyPr/>
        <a:lstStyle/>
        <a:p>
          <a:r>
            <a:rPr lang="en-GB" b="0" i="0" dirty="0"/>
            <a:t>Provides opportunities to develop personal responsibility and self-esteem</a:t>
          </a:r>
          <a:endParaRPr lang="en-GB" dirty="0"/>
        </a:p>
      </dgm:t>
    </dgm:pt>
    <dgm:pt modelId="{D1E5B6A7-D142-4FDD-9F8E-4C68035A582F}" type="parTrans" cxnId="{BCA189D9-8CFD-47C6-BB32-5753CBCEDE78}">
      <dgm:prSet/>
      <dgm:spPr/>
      <dgm:t>
        <a:bodyPr/>
        <a:lstStyle/>
        <a:p>
          <a:endParaRPr lang="en-GB"/>
        </a:p>
      </dgm:t>
    </dgm:pt>
    <dgm:pt modelId="{CED1EDE4-7625-40EE-9B64-321F5EDD2BEB}" type="sibTrans" cxnId="{BCA189D9-8CFD-47C6-BB32-5753CBCEDE78}">
      <dgm:prSet/>
      <dgm:spPr/>
      <dgm:t>
        <a:bodyPr/>
        <a:lstStyle/>
        <a:p>
          <a:endParaRPr lang="en-GB"/>
        </a:p>
      </dgm:t>
    </dgm:pt>
    <dgm:pt modelId="{09666E90-594F-451A-AD98-9D54A9E32344}">
      <dgm:prSet/>
      <dgm:spPr>
        <a:solidFill>
          <a:schemeClr val="accent6">
            <a:lumMod val="75000"/>
          </a:schemeClr>
        </a:solidFill>
      </dgm:spPr>
      <dgm:t>
        <a:bodyPr/>
        <a:lstStyle/>
        <a:p>
          <a:r>
            <a:rPr lang="en-GB" b="0" i="0" dirty="0"/>
            <a:t>Focuses on the talents of each student and helps students apply what they learn to the real world</a:t>
          </a:r>
          <a:endParaRPr lang="en-GB" dirty="0"/>
        </a:p>
      </dgm:t>
    </dgm:pt>
    <dgm:pt modelId="{BF2CA8AA-5E27-4737-A502-6E59C850F738}" type="parTrans" cxnId="{94B538D0-891F-4FF7-AD82-19F0ADA41E4D}">
      <dgm:prSet/>
      <dgm:spPr/>
      <dgm:t>
        <a:bodyPr/>
        <a:lstStyle/>
        <a:p>
          <a:endParaRPr lang="en-GB"/>
        </a:p>
      </dgm:t>
    </dgm:pt>
    <dgm:pt modelId="{9C946CF5-8317-4887-9337-FC0A21B3F2CA}" type="sibTrans" cxnId="{94B538D0-891F-4FF7-AD82-19F0ADA41E4D}">
      <dgm:prSet/>
      <dgm:spPr/>
      <dgm:t>
        <a:bodyPr/>
        <a:lstStyle/>
        <a:p>
          <a:endParaRPr lang="en-GB"/>
        </a:p>
      </dgm:t>
    </dgm:pt>
    <dgm:pt modelId="{DF60E5CE-0A88-4063-BA72-446778F9E899}" type="pres">
      <dgm:prSet presAssocID="{EFF5826C-9712-417B-AAC6-07D323A0BD60}" presName="Name0" presStyleCnt="0">
        <dgm:presLayoutVars>
          <dgm:dir/>
          <dgm:resizeHandles val="exact"/>
        </dgm:presLayoutVars>
      </dgm:prSet>
      <dgm:spPr/>
    </dgm:pt>
    <dgm:pt modelId="{35851C68-2482-4B5A-9990-72BD31E77B91}" type="pres">
      <dgm:prSet presAssocID="{EB495D71-C88F-4CB5-839A-341A2865B1EF}" presName="node" presStyleLbl="node1" presStyleIdx="0" presStyleCnt="3">
        <dgm:presLayoutVars>
          <dgm:bulletEnabled val="1"/>
        </dgm:presLayoutVars>
      </dgm:prSet>
      <dgm:spPr/>
    </dgm:pt>
    <dgm:pt modelId="{0D7416E2-5FDC-433C-B189-019D3AAD2387}" type="pres">
      <dgm:prSet presAssocID="{91741CAA-655E-4881-A6FA-04BAB873A799}" presName="sibTrans" presStyleLbl="sibTrans2D1" presStyleIdx="0" presStyleCnt="2"/>
      <dgm:spPr/>
    </dgm:pt>
    <dgm:pt modelId="{C1073210-B373-41CF-9B50-5EC456989175}" type="pres">
      <dgm:prSet presAssocID="{91741CAA-655E-4881-A6FA-04BAB873A799}" presName="connectorText" presStyleLbl="sibTrans2D1" presStyleIdx="0" presStyleCnt="2"/>
      <dgm:spPr/>
    </dgm:pt>
    <dgm:pt modelId="{7E142FD4-964B-44D6-9192-2DFDC909E41E}" type="pres">
      <dgm:prSet presAssocID="{B2161090-BDF1-40B0-900E-F1AAD50DB12A}" presName="node" presStyleLbl="node1" presStyleIdx="1" presStyleCnt="3">
        <dgm:presLayoutVars>
          <dgm:bulletEnabled val="1"/>
        </dgm:presLayoutVars>
      </dgm:prSet>
      <dgm:spPr/>
    </dgm:pt>
    <dgm:pt modelId="{EC9B825F-D8C2-4DE1-B7D2-620E860D2D20}" type="pres">
      <dgm:prSet presAssocID="{CED1EDE4-7625-40EE-9B64-321F5EDD2BEB}" presName="sibTrans" presStyleLbl="sibTrans2D1" presStyleIdx="1" presStyleCnt="2"/>
      <dgm:spPr/>
    </dgm:pt>
    <dgm:pt modelId="{B3439CBB-DE3D-4732-B973-E99A46DE12F4}" type="pres">
      <dgm:prSet presAssocID="{CED1EDE4-7625-40EE-9B64-321F5EDD2BEB}" presName="connectorText" presStyleLbl="sibTrans2D1" presStyleIdx="1" presStyleCnt="2"/>
      <dgm:spPr/>
    </dgm:pt>
    <dgm:pt modelId="{A81698AD-5152-4EE3-9DFE-63E3A5728714}" type="pres">
      <dgm:prSet presAssocID="{09666E90-594F-451A-AD98-9D54A9E32344}" presName="node" presStyleLbl="node1" presStyleIdx="2" presStyleCnt="3">
        <dgm:presLayoutVars>
          <dgm:bulletEnabled val="1"/>
        </dgm:presLayoutVars>
      </dgm:prSet>
      <dgm:spPr/>
    </dgm:pt>
  </dgm:ptLst>
  <dgm:cxnLst>
    <dgm:cxn modelId="{4F3C1914-8663-4633-9119-C26B482B584A}" type="presOf" srcId="{91741CAA-655E-4881-A6FA-04BAB873A799}" destId="{C1073210-B373-41CF-9B50-5EC456989175}" srcOrd="1" destOrd="0" presId="urn:microsoft.com/office/officeart/2005/8/layout/process1"/>
    <dgm:cxn modelId="{B6291816-C032-4D93-8D81-B1E53BEFF747}" type="presOf" srcId="{91741CAA-655E-4881-A6FA-04BAB873A799}" destId="{0D7416E2-5FDC-433C-B189-019D3AAD2387}" srcOrd="0" destOrd="0" presId="urn:microsoft.com/office/officeart/2005/8/layout/process1"/>
    <dgm:cxn modelId="{65675017-EC75-482D-942F-36C5062D713A}" type="presOf" srcId="{09666E90-594F-451A-AD98-9D54A9E32344}" destId="{A81698AD-5152-4EE3-9DFE-63E3A5728714}" srcOrd="0" destOrd="0" presId="urn:microsoft.com/office/officeart/2005/8/layout/process1"/>
    <dgm:cxn modelId="{D72E2961-AC72-4D4B-8898-6141025F0253}" type="presOf" srcId="{EFF5826C-9712-417B-AAC6-07D323A0BD60}" destId="{DF60E5CE-0A88-4063-BA72-446778F9E899}" srcOrd="0" destOrd="0" presId="urn:microsoft.com/office/officeart/2005/8/layout/process1"/>
    <dgm:cxn modelId="{DB48BA99-AF6F-4E61-8BE5-6EB1D33B0CF7}" type="presOf" srcId="{CED1EDE4-7625-40EE-9B64-321F5EDD2BEB}" destId="{B3439CBB-DE3D-4732-B973-E99A46DE12F4}" srcOrd="1" destOrd="0" presId="urn:microsoft.com/office/officeart/2005/8/layout/process1"/>
    <dgm:cxn modelId="{BFD9C9CC-3472-4156-9EB6-201982A5EAF6}" srcId="{EFF5826C-9712-417B-AAC6-07D323A0BD60}" destId="{EB495D71-C88F-4CB5-839A-341A2865B1EF}" srcOrd="0" destOrd="0" parTransId="{C4F80F6A-F02E-4E3E-82F6-7FF5634EA62F}" sibTransId="{91741CAA-655E-4881-A6FA-04BAB873A799}"/>
    <dgm:cxn modelId="{94B538D0-891F-4FF7-AD82-19F0ADA41E4D}" srcId="{EFF5826C-9712-417B-AAC6-07D323A0BD60}" destId="{09666E90-594F-451A-AD98-9D54A9E32344}" srcOrd="2" destOrd="0" parTransId="{BF2CA8AA-5E27-4737-A502-6E59C850F738}" sibTransId="{9C946CF5-8317-4887-9337-FC0A21B3F2CA}"/>
    <dgm:cxn modelId="{BCA189D9-8CFD-47C6-BB32-5753CBCEDE78}" srcId="{EFF5826C-9712-417B-AAC6-07D323A0BD60}" destId="{B2161090-BDF1-40B0-900E-F1AAD50DB12A}" srcOrd="1" destOrd="0" parTransId="{D1E5B6A7-D142-4FDD-9F8E-4C68035A582F}" sibTransId="{CED1EDE4-7625-40EE-9B64-321F5EDD2BEB}"/>
    <dgm:cxn modelId="{696AD7DD-CADE-4D54-9438-4B6DB3442B5B}" type="presOf" srcId="{B2161090-BDF1-40B0-900E-F1AAD50DB12A}" destId="{7E142FD4-964B-44D6-9192-2DFDC909E41E}" srcOrd="0" destOrd="0" presId="urn:microsoft.com/office/officeart/2005/8/layout/process1"/>
    <dgm:cxn modelId="{46862CE8-DD10-474E-8D23-EE84FB7CAE05}" type="presOf" srcId="{EB495D71-C88F-4CB5-839A-341A2865B1EF}" destId="{35851C68-2482-4B5A-9990-72BD31E77B91}" srcOrd="0" destOrd="0" presId="urn:microsoft.com/office/officeart/2005/8/layout/process1"/>
    <dgm:cxn modelId="{CBAC3BFD-4E7C-4F10-A0CC-D1D907BA8B56}" type="presOf" srcId="{CED1EDE4-7625-40EE-9B64-321F5EDD2BEB}" destId="{EC9B825F-D8C2-4DE1-B7D2-620E860D2D20}" srcOrd="0" destOrd="0" presId="urn:microsoft.com/office/officeart/2005/8/layout/process1"/>
    <dgm:cxn modelId="{99472B69-A4D7-4FBC-A7EA-2EBAA145F33D}" type="presParOf" srcId="{DF60E5CE-0A88-4063-BA72-446778F9E899}" destId="{35851C68-2482-4B5A-9990-72BD31E77B91}" srcOrd="0" destOrd="0" presId="urn:microsoft.com/office/officeart/2005/8/layout/process1"/>
    <dgm:cxn modelId="{F6572758-609B-46A1-A83F-B3321900358E}" type="presParOf" srcId="{DF60E5CE-0A88-4063-BA72-446778F9E899}" destId="{0D7416E2-5FDC-433C-B189-019D3AAD2387}" srcOrd="1" destOrd="0" presId="urn:microsoft.com/office/officeart/2005/8/layout/process1"/>
    <dgm:cxn modelId="{F4BC7242-A9B9-4883-9D0D-BA7AFFED9F9D}" type="presParOf" srcId="{0D7416E2-5FDC-433C-B189-019D3AAD2387}" destId="{C1073210-B373-41CF-9B50-5EC456989175}" srcOrd="0" destOrd="0" presId="urn:microsoft.com/office/officeart/2005/8/layout/process1"/>
    <dgm:cxn modelId="{90FA3BB0-A8CC-49BB-AADF-B607EA962B86}" type="presParOf" srcId="{DF60E5CE-0A88-4063-BA72-446778F9E899}" destId="{7E142FD4-964B-44D6-9192-2DFDC909E41E}" srcOrd="2" destOrd="0" presId="urn:microsoft.com/office/officeart/2005/8/layout/process1"/>
    <dgm:cxn modelId="{080C6B32-06E0-4F11-A98B-D2F91016A6E8}" type="presParOf" srcId="{DF60E5CE-0A88-4063-BA72-446778F9E899}" destId="{EC9B825F-D8C2-4DE1-B7D2-620E860D2D20}" srcOrd="3" destOrd="0" presId="urn:microsoft.com/office/officeart/2005/8/layout/process1"/>
    <dgm:cxn modelId="{739DC847-246E-45F6-8AA6-2F75B7330B85}" type="presParOf" srcId="{EC9B825F-D8C2-4DE1-B7D2-620E860D2D20}" destId="{B3439CBB-DE3D-4732-B973-E99A46DE12F4}" srcOrd="0" destOrd="0" presId="urn:microsoft.com/office/officeart/2005/8/layout/process1"/>
    <dgm:cxn modelId="{E20C0D56-3930-431E-AAD9-F26EE25E7AD5}" type="presParOf" srcId="{DF60E5CE-0A88-4063-BA72-446778F9E899}" destId="{A81698AD-5152-4EE3-9DFE-63E3A572871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E9F823-6FDD-4E1B-90D6-985C2FB7431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6F59D082-CE3E-4FAC-90C2-7BE726EFCB4B}">
      <dgm:prSet phldrT="[Text]"/>
      <dgm:spPr>
        <a:solidFill>
          <a:schemeClr val="accent6">
            <a:lumMod val="20000"/>
            <a:lumOff val="80000"/>
            <a:alpha val="90000"/>
          </a:schemeClr>
        </a:solidFill>
      </dgm:spPr>
      <dgm:t>
        <a:bodyPr/>
        <a:lstStyle/>
        <a:p>
          <a:r>
            <a:rPr lang="en-GB" dirty="0"/>
            <a:t>Removes the pressure of exam focused grades through Key Assignments &amp; Tasks</a:t>
          </a:r>
        </a:p>
      </dgm:t>
    </dgm:pt>
    <dgm:pt modelId="{6240BE72-E7C2-4993-BD98-FC97FB14B89E}" type="parTrans" cxnId="{36F3AD97-5137-4141-A81C-5B1CBF09478E}">
      <dgm:prSet/>
      <dgm:spPr/>
      <dgm:t>
        <a:bodyPr/>
        <a:lstStyle/>
        <a:p>
          <a:endParaRPr lang="en-GB"/>
        </a:p>
      </dgm:t>
    </dgm:pt>
    <dgm:pt modelId="{F6E57A96-CBAA-47DC-B591-1A063EFC03DD}" type="sibTrans" cxnId="{36F3AD97-5137-4141-A81C-5B1CBF09478E}">
      <dgm:prSet/>
      <dgm:spPr/>
      <dgm:t>
        <a:bodyPr/>
        <a:lstStyle/>
        <a:p>
          <a:endParaRPr lang="en-GB"/>
        </a:p>
      </dgm:t>
    </dgm:pt>
    <dgm:pt modelId="{3BE7ADC7-E094-4239-BDFD-7B1A6A8E91C5}">
      <dgm:prSet phldrT="[Text]"/>
      <dgm:spPr>
        <a:solidFill>
          <a:schemeClr val="accent4">
            <a:lumMod val="60000"/>
            <a:lumOff val="40000"/>
            <a:alpha val="90000"/>
          </a:schemeClr>
        </a:solidFill>
      </dgm:spPr>
      <dgm:t>
        <a:bodyPr/>
        <a:lstStyle/>
        <a:p>
          <a:r>
            <a:rPr lang="en-GB" dirty="0"/>
            <a:t>Practical Based learning with applications to the world of work &amp; Work Experience built in</a:t>
          </a:r>
        </a:p>
      </dgm:t>
    </dgm:pt>
    <dgm:pt modelId="{3BE2DEBA-2CD4-44A3-A377-096B8701836D}" type="parTrans" cxnId="{E0D68DCB-E013-4A38-A36A-3577B2135EFE}">
      <dgm:prSet/>
      <dgm:spPr/>
      <dgm:t>
        <a:bodyPr/>
        <a:lstStyle/>
        <a:p>
          <a:endParaRPr lang="en-GB"/>
        </a:p>
      </dgm:t>
    </dgm:pt>
    <dgm:pt modelId="{6F597A27-CC13-4B2B-B46A-E53B3A630A30}" type="sibTrans" cxnId="{E0D68DCB-E013-4A38-A36A-3577B2135EFE}">
      <dgm:prSet/>
      <dgm:spPr/>
      <dgm:t>
        <a:bodyPr/>
        <a:lstStyle/>
        <a:p>
          <a:endParaRPr lang="en-GB"/>
        </a:p>
      </dgm:t>
    </dgm:pt>
    <dgm:pt modelId="{3F67A4BD-61F1-4A3B-A9CA-22ECB59EC417}">
      <dgm:prSet phldrT="[Text]"/>
      <dgm:spPr>
        <a:solidFill>
          <a:schemeClr val="tx2">
            <a:lumMod val="40000"/>
            <a:lumOff val="60000"/>
            <a:alpha val="90000"/>
          </a:schemeClr>
        </a:solidFill>
      </dgm:spPr>
      <dgm:t>
        <a:bodyPr/>
        <a:lstStyle/>
        <a:p>
          <a:r>
            <a:rPr lang="en-GB" dirty="0"/>
            <a:t>Opens opportunities to enter PLCs, Apprenticeships, Traineeships or employment </a:t>
          </a:r>
        </a:p>
      </dgm:t>
    </dgm:pt>
    <dgm:pt modelId="{F933A6A6-C457-4C57-BAFD-14E88F88E7C0}" type="parTrans" cxnId="{6F16C46C-C9DD-4464-B994-011929ADAAE5}">
      <dgm:prSet/>
      <dgm:spPr/>
      <dgm:t>
        <a:bodyPr/>
        <a:lstStyle/>
        <a:p>
          <a:endParaRPr lang="en-GB"/>
        </a:p>
      </dgm:t>
    </dgm:pt>
    <dgm:pt modelId="{E8AA4D8B-B0E0-48C9-9CBB-935B12646A57}" type="sibTrans" cxnId="{6F16C46C-C9DD-4464-B994-011929ADAAE5}">
      <dgm:prSet/>
      <dgm:spPr/>
      <dgm:t>
        <a:bodyPr/>
        <a:lstStyle/>
        <a:p>
          <a:endParaRPr lang="en-GB"/>
        </a:p>
      </dgm:t>
    </dgm:pt>
    <dgm:pt modelId="{F2447776-0A89-4730-9705-A3BE7F460B6A}">
      <dgm:prSet/>
      <dgm:spPr>
        <a:solidFill>
          <a:srgbClr val="CC99FF">
            <a:alpha val="90000"/>
          </a:srgbClr>
        </a:solidFill>
      </dgm:spPr>
      <dgm:t>
        <a:bodyPr/>
        <a:lstStyle/>
        <a:p>
          <a:endParaRPr lang="en-GB"/>
        </a:p>
      </dgm:t>
    </dgm:pt>
    <dgm:pt modelId="{2DD60DDA-B8F9-4506-B2D3-8D1DDAE5BD91}" type="parTrans" cxnId="{4D61740D-4EF3-4953-B5D7-3A31F52B4329}">
      <dgm:prSet/>
      <dgm:spPr/>
      <dgm:t>
        <a:bodyPr/>
        <a:lstStyle/>
        <a:p>
          <a:endParaRPr lang="en-GB"/>
        </a:p>
      </dgm:t>
    </dgm:pt>
    <dgm:pt modelId="{E42CCF19-576C-403E-9ADC-783A96772ABC}" type="sibTrans" cxnId="{4D61740D-4EF3-4953-B5D7-3A31F52B4329}">
      <dgm:prSet/>
      <dgm:spPr/>
      <dgm:t>
        <a:bodyPr/>
        <a:lstStyle/>
        <a:p>
          <a:endParaRPr lang="en-GB"/>
        </a:p>
      </dgm:t>
    </dgm:pt>
    <dgm:pt modelId="{50733E34-0E57-4F4F-9B07-9472B920A28F}" type="pres">
      <dgm:prSet presAssocID="{8AE9F823-6FDD-4E1B-90D6-985C2FB74319}" presName="Name0" presStyleCnt="0">
        <dgm:presLayoutVars>
          <dgm:chMax val="11"/>
          <dgm:chPref val="11"/>
          <dgm:dir/>
          <dgm:resizeHandles/>
        </dgm:presLayoutVars>
      </dgm:prSet>
      <dgm:spPr/>
    </dgm:pt>
    <dgm:pt modelId="{7E707329-5565-4E0D-B034-2C201D6E63D4}" type="pres">
      <dgm:prSet presAssocID="{F2447776-0A89-4730-9705-A3BE7F460B6A}" presName="Accent4" presStyleCnt="0"/>
      <dgm:spPr/>
    </dgm:pt>
    <dgm:pt modelId="{F9988515-F27D-4BBC-83F4-1C34F75ED8F9}" type="pres">
      <dgm:prSet presAssocID="{F2447776-0A89-4730-9705-A3BE7F460B6A}" presName="Accent" presStyleLbl="node1" presStyleIdx="0" presStyleCnt="4"/>
      <dgm:spPr/>
    </dgm:pt>
    <dgm:pt modelId="{CA010E62-CB85-455C-9E52-CE6DD77CCE8E}" type="pres">
      <dgm:prSet presAssocID="{F2447776-0A89-4730-9705-A3BE7F460B6A}" presName="ParentBackground4" presStyleCnt="0"/>
      <dgm:spPr/>
    </dgm:pt>
    <dgm:pt modelId="{7428E82C-82A3-463A-9959-98735A82A64A}" type="pres">
      <dgm:prSet presAssocID="{F2447776-0A89-4730-9705-A3BE7F460B6A}" presName="ParentBackground" presStyleLbl="fgAcc1" presStyleIdx="0" presStyleCnt="4"/>
      <dgm:spPr/>
    </dgm:pt>
    <dgm:pt modelId="{52CD8522-7FDA-4078-A446-27A56B604A95}" type="pres">
      <dgm:prSet presAssocID="{F2447776-0A89-4730-9705-A3BE7F460B6A}" presName="Parent4" presStyleLbl="revTx" presStyleIdx="0" presStyleCnt="0">
        <dgm:presLayoutVars>
          <dgm:chMax val="1"/>
          <dgm:chPref val="1"/>
          <dgm:bulletEnabled val="1"/>
        </dgm:presLayoutVars>
      </dgm:prSet>
      <dgm:spPr/>
    </dgm:pt>
    <dgm:pt modelId="{39825FDB-0E0F-4A00-9B7B-6F74B8C9388A}" type="pres">
      <dgm:prSet presAssocID="{3F67A4BD-61F1-4A3B-A9CA-22ECB59EC417}" presName="Accent3" presStyleCnt="0"/>
      <dgm:spPr/>
    </dgm:pt>
    <dgm:pt modelId="{1F2B9F96-9B71-4413-AF6C-57A715F97E1E}" type="pres">
      <dgm:prSet presAssocID="{3F67A4BD-61F1-4A3B-A9CA-22ECB59EC417}" presName="Accent" presStyleLbl="node1" presStyleIdx="1" presStyleCnt="4"/>
      <dgm:spPr/>
    </dgm:pt>
    <dgm:pt modelId="{D1A1CA2B-81F2-4C20-B630-0BAA24A4A8B7}" type="pres">
      <dgm:prSet presAssocID="{3F67A4BD-61F1-4A3B-A9CA-22ECB59EC417}" presName="ParentBackground3" presStyleCnt="0"/>
      <dgm:spPr/>
    </dgm:pt>
    <dgm:pt modelId="{76E9805A-CCB6-4D44-9212-5F04CFCF35FA}" type="pres">
      <dgm:prSet presAssocID="{3F67A4BD-61F1-4A3B-A9CA-22ECB59EC417}" presName="ParentBackground" presStyleLbl="fgAcc1" presStyleIdx="1" presStyleCnt="4"/>
      <dgm:spPr/>
    </dgm:pt>
    <dgm:pt modelId="{99E6F47D-9B10-405A-8FC5-8180287B1BEE}" type="pres">
      <dgm:prSet presAssocID="{3F67A4BD-61F1-4A3B-A9CA-22ECB59EC417}" presName="Parent3" presStyleLbl="revTx" presStyleIdx="0" presStyleCnt="0">
        <dgm:presLayoutVars>
          <dgm:chMax val="1"/>
          <dgm:chPref val="1"/>
          <dgm:bulletEnabled val="1"/>
        </dgm:presLayoutVars>
      </dgm:prSet>
      <dgm:spPr/>
    </dgm:pt>
    <dgm:pt modelId="{4EE6BBFE-A1CB-432A-ABF8-D378D29CA2B6}" type="pres">
      <dgm:prSet presAssocID="{3BE7ADC7-E094-4239-BDFD-7B1A6A8E91C5}" presName="Accent2" presStyleCnt="0"/>
      <dgm:spPr/>
    </dgm:pt>
    <dgm:pt modelId="{F89D5166-8C3A-41B3-822E-45AD87A57E34}" type="pres">
      <dgm:prSet presAssocID="{3BE7ADC7-E094-4239-BDFD-7B1A6A8E91C5}" presName="Accent" presStyleLbl="node1" presStyleIdx="2" presStyleCnt="4"/>
      <dgm:spPr/>
    </dgm:pt>
    <dgm:pt modelId="{E6A7D41C-DB40-413F-BD62-70F5F0A36BB0}" type="pres">
      <dgm:prSet presAssocID="{3BE7ADC7-E094-4239-BDFD-7B1A6A8E91C5}" presName="ParentBackground2" presStyleCnt="0"/>
      <dgm:spPr/>
    </dgm:pt>
    <dgm:pt modelId="{94905878-FF7F-477D-9F9E-BED77DDCAA30}" type="pres">
      <dgm:prSet presAssocID="{3BE7ADC7-E094-4239-BDFD-7B1A6A8E91C5}" presName="ParentBackground" presStyleLbl="fgAcc1" presStyleIdx="2" presStyleCnt="4"/>
      <dgm:spPr/>
    </dgm:pt>
    <dgm:pt modelId="{C00589C0-7368-4454-A32F-EAF0655FD083}" type="pres">
      <dgm:prSet presAssocID="{3BE7ADC7-E094-4239-BDFD-7B1A6A8E91C5}" presName="Parent2" presStyleLbl="revTx" presStyleIdx="0" presStyleCnt="0">
        <dgm:presLayoutVars>
          <dgm:chMax val="1"/>
          <dgm:chPref val="1"/>
          <dgm:bulletEnabled val="1"/>
        </dgm:presLayoutVars>
      </dgm:prSet>
      <dgm:spPr/>
    </dgm:pt>
    <dgm:pt modelId="{9B523953-E400-488B-9E26-10D37FB1F0B0}" type="pres">
      <dgm:prSet presAssocID="{6F59D082-CE3E-4FAC-90C2-7BE726EFCB4B}" presName="Accent1" presStyleCnt="0"/>
      <dgm:spPr/>
    </dgm:pt>
    <dgm:pt modelId="{8E40B926-8DC4-47AB-9951-6C28D99421ED}" type="pres">
      <dgm:prSet presAssocID="{6F59D082-CE3E-4FAC-90C2-7BE726EFCB4B}" presName="Accent" presStyleLbl="node1" presStyleIdx="3" presStyleCnt="4"/>
      <dgm:spPr/>
    </dgm:pt>
    <dgm:pt modelId="{C49AE264-9FC9-45A7-A0C8-014CAC4572EE}" type="pres">
      <dgm:prSet presAssocID="{6F59D082-CE3E-4FAC-90C2-7BE726EFCB4B}" presName="ParentBackground1" presStyleCnt="0"/>
      <dgm:spPr/>
    </dgm:pt>
    <dgm:pt modelId="{9CB45A24-EF79-40D2-8088-BC9A004D4E9A}" type="pres">
      <dgm:prSet presAssocID="{6F59D082-CE3E-4FAC-90C2-7BE726EFCB4B}" presName="ParentBackground" presStyleLbl="fgAcc1" presStyleIdx="3" presStyleCnt="4"/>
      <dgm:spPr/>
    </dgm:pt>
    <dgm:pt modelId="{3A1FBDD2-A500-41DA-A262-CD1272805AE1}" type="pres">
      <dgm:prSet presAssocID="{6F59D082-CE3E-4FAC-90C2-7BE726EFCB4B}" presName="Parent1" presStyleLbl="revTx" presStyleIdx="0" presStyleCnt="0">
        <dgm:presLayoutVars>
          <dgm:chMax val="1"/>
          <dgm:chPref val="1"/>
          <dgm:bulletEnabled val="1"/>
        </dgm:presLayoutVars>
      </dgm:prSet>
      <dgm:spPr/>
    </dgm:pt>
  </dgm:ptLst>
  <dgm:cxnLst>
    <dgm:cxn modelId="{10832C05-A8B3-43B9-A33F-89DE430404F3}" type="presOf" srcId="{F2447776-0A89-4730-9705-A3BE7F460B6A}" destId="{52CD8522-7FDA-4078-A446-27A56B604A95}" srcOrd="1" destOrd="0" presId="urn:microsoft.com/office/officeart/2011/layout/CircleProcess"/>
    <dgm:cxn modelId="{94BC7409-31D5-4A65-8536-66978D362E5B}" type="presOf" srcId="{3F67A4BD-61F1-4A3B-A9CA-22ECB59EC417}" destId="{76E9805A-CCB6-4D44-9212-5F04CFCF35FA}" srcOrd="0" destOrd="0" presId="urn:microsoft.com/office/officeart/2011/layout/CircleProcess"/>
    <dgm:cxn modelId="{2EEA7F09-1623-4E76-9CD8-C9B8A39FF3ED}" type="presOf" srcId="{6F59D082-CE3E-4FAC-90C2-7BE726EFCB4B}" destId="{9CB45A24-EF79-40D2-8088-BC9A004D4E9A}" srcOrd="0" destOrd="0" presId="urn:microsoft.com/office/officeart/2011/layout/CircleProcess"/>
    <dgm:cxn modelId="{4D61740D-4EF3-4953-B5D7-3A31F52B4329}" srcId="{8AE9F823-6FDD-4E1B-90D6-985C2FB74319}" destId="{F2447776-0A89-4730-9705-A3BE7F460B6A}" srcOrd="3" destOrd="0" parTransId="{2DD60DDA-B8F9-4506-B2D3-8D1DDAE5BD91}" sibTransId="{E42CCF19-576C-403E-9ADC-783A96772ABC}"/>
    <dgm:cxn modelId="{1343A41A-1DE9-4E79-B61C-83A93D07441B}" type="presOf" srcId="{3BE7ADC7-E094-4239-BDFD-7B1A6A8E91C5}" destId="{94905878-FF7F-477D-9F9E-BED77DDCAA30}" srcOrd="0" destOrd="0" presId="urn:microsoft.com/office/officeart/2011/layout/CircleProcess"/>
    <dgm:cxn modelId="{5E618330-E994-4392-8F8E-B5D24AD56311}" type="presOf" srcId="{6F59D082-CE3E-4FAC-90C2-7BE726EFCB4B}" destId="{3A1FBDD2-A500-41DA-A262-CD1272805AE1}" srcOrd="1" destOrd="0" presId="urn:microsoft.com/office/officeart/2011/layout/CircleProcess"/>
    <dgm:cxn modelId="{FB6CD264-B6CA-4D8F-8E03-77C87C98662E}" type="presOf" srcId="{3BE7ADC7-E094-4239-BDFD-7B1A6A8E91C5}" destId="{C00589C0-7368-4454-A32F-EAF0655FD083}" srcOrd="1" destOrd="0" presId="urn:microsoft.com/office/officeart/2011/layout/CircleProcess"/>
    <dgm:cxn modelId="{6F16C46C-C9DD-4464-B994-011929ADAAE5}" srcId="{8AE9F823-6FDD-4E1B-90D6-985C2FB74319}" destId="{3F67A4BD-61F1-4A3B-A9CA-22ECB59EC417}" srcOrd="2" destOrd="0" parTransId="{F933A6A6-C457-4C57-BAFD-14E88F88E7C0}" sibTransId="{E8AA4D8B-B0E0-48C9-9CBB-935B12646A57}"/>
    <dgm:cxn modelId="{20036089-B218-4FA2-8692-B5B658BDE9F4}" type="presOf" srcId="{8AE9F823-6FDD-4E1B-90D6-985C2FB74319}" destId="{50733E34-0E57-4F4F-9B07-9472B920A28F}" srcOrd="0" destOrd="0" presId="urn:microsoft.com/office/officeart/2011/layout/CircleProcess"/>
    <dgm:cxn modelId="{36F3AD97-5137-4141-A81C-5B1CBF09478E}" srcId="{8AE9F823-6FDD-4E1B-90D6-985C2FB74319}" destId="{6F59D082-CE3E-4FAC-90C2-7BE726EFCB4B}" srcOrd="0" destOrd="0" parTransId="{6240BE72-E7C2-4993-BD98-FC97FB14B89E}" sibTransId="{F6E57A96-CBAA-47DC-B591-1A063EFC03DD}"/>
    <dgm:cxn modelId="{E0D68DCB-E013-4A38-A36A-3577B2135EFE}" srcId="{8AE9F823-6FDD-4E1B-90D6-985C2FB74319}" destId="{3BE7ADC7-E094-4239-BDFD-7B1A6A8E91C5}" srcOrd="1" destOrd="0" parTransId="{3BE2DEBA-2CD4-44A3-A377-096B8701836D}" sibTransId="{6F597A27-CC13-4B2B-B46A-E53B3A630A30}"/>
    <dgm:cxn modelId="{63CDAED4-A689-4413-8BDB-55FCE86BDEA8}" type="presOf" srcId="{F2447776-0A89-4730-9705-A3BE7F460B6A}" destId="{7428E82C-82A3-463A-9959-98735A82A64A}" srcOrd="0" destOrd="0" presId="urn:microsoft.com/office/officeart/2011/layout/CircleProcess"/>
    <dgm:cxn modelId="{496030D7-3527-4201-BE1E-482D91118BEE}" type="presOf" srcId="{3F67A4BD-61F1-4A3B-A9CA-22ECB59EC417}" destId="{99E6F47D-9B10-405A-8FC5-8180287B1BEE}" srcOrd="1" destOrd="0" presId="urn:microsoft.com/office/officeart/2011/layout/CircleProcess"/>
    <dgm:cxn modelId="{85F044B0-B118-4A3D-BA85-BE44C1D9FE12}" type="presParOf" srcId="{50733E34-0E57-4F4F-9B07-9472B920A28F}" destId="{7E707329-5565-4E0D-B034-2C201D6E63D4}" srcOrd="0" destOrd="0" presId="urn:microsoft.com/office/officeart/2011/layout/CircleProcess"/>
    <dgm:cxn modelId="{DF4CA6F0-8E75-470B-8F2E-4ACA39989A37}" type="presParOf" srcId="{7E707329-5565-4E0D-B034-2C201D6E63D4}" destId="{F9988515-F27D-4BBC-83F4-1C34F75ED8F9}" srcOrd="0" destOrd="0" presId="urn:microsoft.com/office/officeart/2011/layout/CircleProcess"/>
    <dgm:cxn modelId="{D43446CB-47CF-45AF-8ADA-27C862C08523}" type="presParOf" srcId="{50733E34-0E57-4F4F-9B07-9472B920A28F}" destId="{CA010E62-CB85-455C-9E52-CE6DD77CCE8E}" srcOrd="1" destOrd="0" presId="urn:microsoft.com/office/officeart/2011/layout/CircleProcess"/>
    <dgm:cxn modelId="{4F1CBF39-41D7-408B-A851-E7800A61D27B}" type="presParOf" srcId="{CA010E62-CB85-455C-9E52-CE6DD77CCE8E}" destId="{7428E82C-82A3-463A-9959-98735A82A64A}" srcOrd="0" destOrd="0" presId="urn:microsoft.com/office/officeart/2011/layout/CircleProcess"/>
    <dgm:cxn modelId="{913CBFAE-9092-4711-B5CB-C4947CF30AC2}" type="presParOf" srcId="{50733E34-0E57-4F4F-9B07-9472B920A28F}" destId="{52CD8522-7FDA-4078-A446-27A56B604A95}" srcOrd="2" destOrd="0" presId="urn:microsoft.com/office/officeart/2011/layout/CircleProcess"/>
    <dgm:cxn modelId="{2D3311B1-5B35-462E-AC70-C7BD589ACCA0}" type="presParOf" srcId="{50733E34-0E57-4F4F-9B07-9472B920A28F}" destId="{39825FDB-0E0F-4A00-9B7B-6F74B8C9388A}" srcOrd="3" destOrd="0" presId="urn:microsoft.com/office/officeart/2011/layout/CircleProcess"/>
    <dgm:cxn modelId="{FA23249D-1071-41DA-B16A-CE7E42477E5B}" type="presParOf" srcId="{39825FDB-0E0F-4A00-9B7B-6F74B8C9388A}" destId="{1F2B9F96-9B71-4413-AF6C-57A715F97E1E}" srcOrd="0" destOrd="0" presId="urn:microsoft.com/office/officeart/2011/layout/CircleProcess"/>
    <dgm:cxn modelId="{E4240E24-5CC6-4B0C-83A2-A3EA8833032F}" type="presParOf" srcId="{50733E34-0E57-4F4F-9B07-9472B920A28F}" destId="{D1A1CA2B-81F2-4C20-B630-0BAA24A4A8B7}" srcOrd="4" destOrd="0" presId="urn:microsoft.com/office/officeart/2011/layout/CircleProcess"/>
    <dgm:cxn modelId="{1480CF98-78D9-4679-BF02-594C0C25C4D0}" type="presParOf" srcId="{D1A1CA2B-81F2-4C20-B630-0BAA24A4A8B7}" destId="{76E9805A-CCB6-4D44-9212-5F04CFCF35FA}" srcOrd="0" destOrd="0" presId="urn:microsoft.com/office/officeart/2011/layout/CircleProcess"/>
    <dgm:cxn modelId="{E59550C4-2DE9-4A2B-8DC6-9397FFC94658}" type="presParOf" srcId="{50733E34-0E57-4F4F-9B07-9472B920A28F}" destId="{99E6F47D-9B10-405A-8FC5-8180287B1BEE}" srcOrd="5" destOrd="0" presId="urn:microsoft.com/office/officeart/2011/layout/CircleProcess"/>
    <dgm:cxn modelId="{92AB42DC-2B5E-4980-9895-6267B9C79195}" type="presParOf" srcId="{50733E34-0E57-4F4F-9B07-9472B920A28F}" destId="{4EE6BBFE-A1CB-432A-ABF8-D378D29CA2B6}" srcOrd="6" destOrd="0" presId="urn:microsoft.com/office/officeart/2011/layout/CircleProcess"/>
    <dgm:cxn modelId="{CCEA2A1C-1FB7-42D9-8154-58595A11D2E7}" type="presParOf" srcId="{4EE6BBFE-A1CB-432A-ABF8-D378D29CA2B6}" destId="{F89D5166-8C3A-41B3-822E-45AD87A57E34}" srcOrd="0" destOrd="0" presId="urn:microsoft.com/office/officeart/2011/layout/CircleProcess"/>
    <dgm:cxn modelId="{1BD75CF0-5982-4854-AC6F-435BF01CDBEA}" type="presParOf" srcId="{50733E34-0E57-4F4F-9B07-9472B920A28F}" destId="{E6A7D41C-DB40-413F-BD62-70F5F0A36BB0}" srcOrd="7" destOrd="0" presId="urn:microsoft.com/office/officeart/2011/layout/CircleProcess"/>
    <dgm:cxn modelId="{8E4E8921-1358-43F5-BD87-D91345C34FB2}" type="presParOf" srcId="{E6A7D41C-DB40-413F-BD62-70F5F0A36BB0}" destId="{94905878-FF7F-477D-9F9E-BED77DDCAA30}" srcOrd="0" destOrd="0" presId="urn:microsoft.com/office/officeart/2011/layout/CircleProcess"/>
    <dgm:cxn modelId="{E2B8288C-2FAF-482B-BD71-020AD7D2544D}" type="presParOf" srcId="{50733E34-0E57-4F4F-9B07-9472B920A28F}" destId="{C00589C0-7368-4454-A32F-EAF0655FD083}" srcOrd="8" destOrd="0" presId="urn:microsoft.com/office/officeart/2011/layout/CircleProcess"/>
    <dgm:cxn modelId="{21D2266D-58CE-4A72-8625-7B7D6B8D95FB}" type="presParOf" srcId="{50733E34-0E57-4F4F-9B07-9472B920A28F}" destId="{9B523953-E400-488B-9E26-10D37FB1F0B0}" srcOrd="9" destOrd="0" presId="urn:microsoft.com/office/officeart/2011/layout/CircleProcess"/>
    <dgm:cxn modelId="{3C11FF81-F10D-4ADD-974A-77752514A01B}" type="presParOf" srcId="{9B523953-E400-488B-9E26-10D37FB1F0B0}" destId="{8E40B926-8DC4-47AB-9951-6C28D99421ED}" srcOrd="0" destOrd="0" presId="urn:microsoft.com/office/officeart/2011/layout/CircleProcess"/>
    <dgm:cxn modelId="{A585E14E-50DA-4F05-BBD9-E5EE0B4B04E8}" type="presParOf" srcId="{50733E34-0E57-4F4F-9B07-9472B920A28F}" destId="{C49AE264-9FC9-45A7-A0C8-014CAC4572EE}" srcOrd="10" destOrd="0" presId="urn:microsoft.com/office/officeart/2011/layout/CircleProcess"/>
    <dgm:cxn modelId="{7E32B48F-54EB-40A8-AC99-38D221BB572A}" type="presParOf" srcId="{C49AE264-9FC9-45A7-A0C8-014CAC4572EE}" destId="{9CB45A24-EF79-40D2-8088-BC9A004D4E9A}" srcOrd="0" destOrd="0" presId="urn:microsoft.com/office/officeart/2011/layout/CircleProcess"/>
    <dgm:cxn modelId="{AE58703D-9A16-403E-9305-D632E5BD43AC}" type="presParOf" srcId="{50733E34-0E57-4F4F-9B07-9472B920A28F}" destId="{3A1FBDD2-A500-41DA-A262-CD1272805AE1}" srcOrd="11"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ECCF89-ED4F-4D2D-B73A-726842786B92}" type="doc">
      <dgm:prSet loTypeId="urn:microsoft.com/office/officeart/2005/8/layout/hChevron3" loCatId="process" qsTypeId="urn:microsoft.com/office/officeart/2005/8/quickstyle/simple1" qsCatId="simple" csTypeId="urn:microsoft.com/office/officeart/2005/8/colors/accent1_2" csCatId="accent1" phldr="1"/>
      <dgm:spPr/>
    </dgm:pt>
    <dgm:pt modelId="{86495630-9720-413D-AEF5-3FA60F6BB9E1}">
      <dgm:prSet phldrT="[Text]"/>
      <dgm:spPr>
        <a:solidFill>
          <a:srgbClr val="5BA5AD"/>
        </a:solidFill>
      </dgm:spPr>
      <dgm:t>
        <a:bodyPr/>
        <a:lstStyle/>
        <a:p>
          <a:r>
            <a:rPr lang="en-GB" dirty="0"/>
            <a:t>Preparation for Work</a:t>
          </a:r>
        </a:p>
        <a:p>
          <a:r>
            <a:rPr lang="en-GB" dirty="0"/>
            <a:t>Work Experience</a:t>
          </a:r>
        </a:p>
        <a:p>
          <a:r>
            <a:rPr lang="en-GB" dirty="0"/>
            <a:t>Enterprise</a:t>
          </a:r>
        </a:p>
        <a:p>
          <a:r>
            <a:rPr lang="en-GB" dirty="0"/>
            <a:t>Communications</a:t>
          </a:r>
        </a:p>
      </dgm:t>
    </dgm:pt>
    <dgm:pt modelId="{DC365767-079B-4117-8498-0E3DFD2394E9}" type="parTrans" cxnId="{1F1D0434-6971-42B8-9654-4DD212C2EDEA}">
      <dgm:prSet/>
      <dgm:spPr/>
      <dgm:t>
        <a:bodyPr/>
        <a:lstStyle/>
        <a:p>
          <a:endParaRPr lang="en-GB"/>
        </a:p>
      </dgm:t>
    </dgm:pt>
    <dgm:pt modelId="{078EADD7-F86A-43ED-BE2A-E6358A67A345}" type="sibTrans" cxnId="{1F1D0434-6971-42B8-9654-4DD212C2EDEA}">
      <dgm:prSet/>
      <dgm:spPr/>
      <dgm:t>
        <a:bodyPr/>
        <a:lstStyle/>
        <a:p>
          <a:endParaRPr lang="en-GB"/>
        </a:p>
      </dgm:t>
    </dgm:pt>
    <dgm:pt modelId="{14E3EA8A-3FC2-426C-B9B8-E3B1A3B60E50}">
      <dgm:prSet phldrT="[Text]"/>
      <dgm:spPr>
        <a:solidFill>
          <a:srgbClr val="C00000"/>
        </a:solidFill>
      </dgm:spPr>
      <dgm:t>
        <a:bodyPr/>
        <a:lstStyle/>
        <a:p>
          <a:r>
            <a:rPr lang="en-GB" dirty="0"/>
            <a:t>Art </a:t>
          </a:r>
        </a:p>
        <a:p>
          <a:r>
            <a:rPr lang="en-GB" dirty="0"/>
            <a:t>Social Education</a:t>
          </a:r>
        </a:p>
        <a:p>
          <a:r>
            <a:rPr lang="en-GB" dirty="0"/>
            <a:t>French</a:t>
          </a:r>
        </a:p>
        <a:p>
          <a:r>
            <a:rPr lang="en-GB" dirty="0"/>
            <a:t>Irish</a:t>
          </a:r>
        </a:p>
      </dgm:t>
    </dgm:pt>
    <dgm:pt modelId="{4EB01CF7-BC5F-43AB-9442-AF90F32BBD0C}" type="parTrans" cxnId="{F2917264-0F9C-432D-BE69-906EB06BEF66}">
      <dgm:prSet/>
      <dgm:spPr/>
      <dgm:t>
        <a:bodyPr/>
        <a:lstStyle/>
        <a:p>
          <a:endParaRPr lang="en-GB"/>
        </a:p>
      </dgm:t>
    </dgm:pt>
    <dgm:pt modelId="{8739DABA-91B0-473B-B991-31ECB256C291}" type="sibTrans" cxnId="{F2917264-0F9C-432D-BE69-906EB06BEF66}">
      <dgm:prSet/>
      <dgm:spPr/>
      <dgm:t>
        <a:bodyPr/>
        <a:lstStyle/>
        <a:p>
          <a:endParaRPr lang="en-GB"/>
        </a:p>
      </dgm:t>
    </dgm:pt>
    <dgm:pt modelId="{22B2C4BC-C946-42E7-B837-9342318DA104}">
      <dgm:prSet phldrT="[Text]"/>
      <dgm:spPr>
        <a:solidFill>
          <a:srgbClr val="C4B844"/>
        </a:solidFill>
      </dgm:spPr>
      <dgm:t>
        <a:bodyPr/>
        <a:lstStyle/>
        <a:p>
          <a:r>
            <a:rPr lang="en-GB" dirty="0"/>
            <a:t>Maths</a:t>
          </a:r>
        </a:p>
        <a:p>
          <a:r>
            <a:rPr lang="en-GB" dirty="0"/>
            <a:t>Information Technology</a:t>
          </a:r>
        </a:p>
        <a:p>
          <a:r>
            <a:rPr lang="en-GB" dirty="0"/>
            <a:t>Agriculture/ Horticulture Technology</a:t>
          </a:r>
        </a:p>
      </dgm:t>
    </dgm:pt>
    <dgm:pt modelId="{6869F929-1D39-43AC-B909-5F0C65FB1DF3}" type="parTrans" cxnId="{756EAF69-37AA-4696-8FF2-BBC02A9CB8EF}">
      <dgm:prSet/>
      <dgm:spPr/>
      <dgm:t>
        <a:bodyPr/>
        <a:lstStyle/>
        <a:p>
          <a:endParaRPr lang="en-GB"/>
        </a:p>
      </dgm:t>
    </dgm:pt>
    <dgm:pt modelId="{0A22C9A1-79AB-4FD4-B816-CEB78780D172}" type="sibTrans" cxnId="{756EAF69-37AA-4696-8FF2-BBC02A9CB8EF}">
      <dgm:prSet/>
      <dgm:spPr/>
      <dgm:t>
        <a:bodyPr/>
        <a:lstStyle/>
        <a:p>
          <a:endParaRPr lang="en-GB"/>
        </a:p>
      </dgm:t>
    </dgm:pt>
    <dgm:pt modelId="{FE580636-9E08-469F-9B65-EE1509440C4D}">
      <dgm:prSet/>
      <dgm:spPr>
        <a:solidFill>
          <a:srgbClr val="7030A0"/>
        </a:solidFill>
      </dgm:spPr>
      <dgm:t>
        <a:bodyPr/>
        <a:lstStyle/>
        <a:p>
          <a:endParaRPr lang="en-GB"/>
        </a:p>
      </dgm:t>
    </dgm:pt>
    <dgm:pt modelId="{D276157C-7D5E-418C-93DC-D109B4A4669F}" type="parTrans" cxnId="{722073A0-08EB-4651-9067-1990B21D6F10}">
      <dgm:prSet/>
      <dgm:spPr/>
      <dgm:t>
        <a:bodyPr/>
        <a:lstStyle/>
        <a:p>
          <a:endParaRPr lang="en-GB"/>
        </a:p>
      </dgm:t>
    </dgm:pt>
    <dgm:pt modelId="{B72129EE-9512-48B1-8EE0-595A9CFB1F17}" type="sibTrans" cxnId="{722073A0-08EB-4651-9067-1990B21D6F10}">
      <dgm:prSet/>
      <dgm:spPr/>
      <dgm:t>
        <a:bodyPr/>
        <a:lstStyle/>
        <a:p>
          <a:endParaRPr lang="en-GB"/>
        </a:p>
      </dgm:t>
    </dgm:pt>
    <dgm:pt modelId="{2C9CF1F2-7DAA-46B1-AC69-CA0EF8FFAB12}">
      <dgm:prSet/>
      <dgm:spPr/>
      <dgm:t>
        <a:bodyPr/>
        <a:lstStyle/>
        <a:p>
          <a:endParaRPr lang="en-GB"/>
        </a:p>
      </dgm:t>
    </dgm:pt>
    <dgm:pt modelId="{0B8A5A53-A62F-4822-92D2-367B619B1C96}" type="parTrans" cxnId="{9C89F8DF-E458-4393-883A-E64A618972A8}">
      <dgm:prSet/>
      <dgm:spPr/>
      <dgm:t>
        <a:bodyPr/>
        <a:lstStyle/>
        <a:p>
          <a:endParaRPr lang="en-GB"/>
        </a:p>
      </dgm:t>
    </dgm:pt>
    <dgm:pt modelId="{1E352B4F-991F-4BAD-BB7E-D1F04FFBC36D}" type="sibTrans" cxnId="{9C89F8DF-E458-4393-883A-E64A618972A8}">
      <dgm:prSet/>
      <dgm:spPr/>
      <dgm:t>
        <a:bodyPr/>
        <a:lstStyle/>
        <a:p>
          <a:endParaRPr lang="en-GB"/>
        </a:p>
      </dgm:t>
    </dgm:pt>
    <dgm:pt modelId="{DB1818F6-62C2-41DB-8EE9-EC18C1590422}" type="pres">
      <dgm:prSet presAssocID="{4FECCF89-ED4F-4D2D-B73A-726842786B92}" presName="Name0" presStyleCnt="0">
        <dgm:presLayoutVars>
          <dgm:dir/>
          <dgm:resizeHandles val="exact"/>
        </dgm:presLayoutVars>
      </dgm:prSet>
      <dgm:spPr/>
    </dgm:pt>
    <dgm:pt modelId="{E976342A-74E4-4126-B936-A19DA9B0D90E}" type="pres">
      <dgm:prSet presAssocID="{86495630-9720-413D-AEF5-3FA60F6BB9E1}" presName="parTxOnly" presStyleLbl="node1" presStyleIdx="0" presStyleCnt="5">
        <dgm:presLayoutVars>
          <dgm:bulletEnabled val="1"/>
        </dgm:presLayoutVars>
      </dgm:prSet>
      <dgm:spPr/>
    </dgm:pt>
    <dgm:pt modelId="{12E9EF05-52BD-4DD6-A318-2B14AD928BEC}" type="pres">
      <dgm:prSet presAssocID="{078EADD7-F86A-43ED-BE2A-E6358A67A345}" presName="parSpace" presStyleCnt="0"/>
      <dgm:spPr/>
    </dgm:pt>
    <dgm:pt modelId="{17B56004-DC37-4AC4-AD6E-63168CFCED91}" type="pres">
      <dgm:prSet presAssocID="{14E3EA8A-3FC2-426C-B9B8-E3B1A3B60E50}" presName="parTxOnly" presStyleLbl="node1" presStyleIdx="1" presStyleCnt="5">
        <dgm:presLayoutVars>
          <dgm:bulletEnabled val="1"/>
        </dgm:presLayoutVars>
      </dgm:prSet>
      <dgm:spPr/>
    </dgm:pt>
    <dgm:pt modelId="{9F234A9A-4C86-4685-BDE1-DD4AA7DE0E1B}" type="pres">
      <dgm:prSet presAssocID="{8739DABA-91B0-473B-B991-31ECB256C291}" presName="parSpace" presStyleCnt="0"/>
      <dgm:spPr/>
    </dgm:pt>
    <dgm:pt modelId="{1071DB4B-16A3-4022-88D9-2CE5202166D6}" type="pres">
      <dgm:prSet presAssocID="{22B2C4BC-C946-42E7-B837-9342318DA104}" presName="parTxOnly" presStyleLbl="node1" presStyleIdx="2" presStyleCnt="5">
        <dgm:presLayoutVars>
          <dgm:bulletEnabled val="1"/>
        </dgm:presLayoutVars>
      </dgm:prSet>
      <dgm:spPr/>
    </dgm:pt>
    <dgm:pt modelId="{B5A6B287-0910-4942-A501-5108F2D5EAA0}" type="pres">
      <dgm:prSet presAssocID="{0A22C9A1-79AB-4FD4-B816-CEB78780D172}" presName="parSpace" presStyleCnt="0"/>
      <dgm:spPr/>
    </dgm:pt>
    <dgm:pt modelId="{9AF17533-0810-4844-BD43-A28CBE553E31}" type="pres">
      <dgm:prSet presAssocID="{FE580636-9E08-469F-9B65-EE1509440C4D}" presName="parTxOnly" presStyleLbl="node1" presStyleIdx="3" presStyleCnt="5">
        <dgm:presLayoutVars>
          <dgm:bulletEnabled val="1"/>
        </dgm:presLayoutVars>
      </dgm:prSet>
      <dgm:spPr/>
    </dgm:pt>
    <dgm:pt modelId="{902E9861-0F35-4CEE-BB61-A93069EA372A}" type="pres">
      <dgm:prSet presAssocID="{B72129EE-9512-48B1-8EE0-595A9CFB1F17}" presName="parSpace" presStyleCnt="0"/>
      <dgm:spPr/>
    </dgm:pt>
    <dgm:pt modelId="{5EE31978-9965-48C1-B1CE-E01CF81C4AC1}" type="pres">
      <dgm:prSet presAssocID="{2C9CF1F2-7DAA-46B1-AC69-CA0EF8FFAB12}" presName="parTxOnly" presStyleLbl="node1" presStyleIdx="4" presStyleCnt="5">
        <dgm:presLayoutVars>
          <dgm:bulletEnabled val="1"/>
        </dgm:presLayoutVars>
      </dgm:prSet>
      <dgm:spPr/>
    </dgm:pt>
  </dgm:ptLst>
  <dgm:cxnLst>
    <dgm:cxn modelId="{1D8ABF02-BC19-4FEB-8D94-151F47C0833B}" type="presOf" srcId="{86495630-9720-413D-AEF5-3FA60F6BB9E1}" destId="{E976342A-74E4-4126-B936-A19DA9B0D90E}" srcOrd="0" destOrd="0" presId="urn:microsoft.com/office/officeart/2005/8/layout/hChevron3"/>
    <dgm:cxn modelId="{1F1D0434-6971-42B8-9654-4DD212C2EDEA}" srcId="{4FECCF89-ED4F-4D2D-B73A-726842786B92}" destId="{86495630-9720-413D-AEF5-3FA60F6BB9E1}" srcOrd="0" destOrd="0" parTransId="{DC365767-079B-4117-8498-0E3DFD2394E9}" sibTransId="{078EADD7-F86A-43ED-BE2A-E6358A67A345}"/>
    <dgm:cxn modelId="{F2917264-0F9C-432D-BE69-906EB06BEF66}" srcId="{4FECCF89-ED4F-4D2D-B73A-726842786B92}" destId="{14E3EA8A-3FC2-426C-B9B8-E3B1A3B60E50}" srcOrd="1" destOrd="0" parTransId="{4EB01CF7-BC5F-43AB-9442-AF90F32BBD0C}" sibTransId="{8739DABA-91B0-473B-B991-31ECB256C291}"/>
    <dgm:cxn modelId="{756EAF69-37AA-4696-8FF2-BBC02A9CB8EF}" srcId="{4FECCF89-ED4F-4D2D-B73A-726842786B92}" destId="{22B2C4BC-C946-42E7-B837-9342318DA104}" srcOrd="2" destOrd="0" parTransId="{6869F929-1D39-43AC-B909-5F0C65FB1DF3}" sibTransId="{0A22C9A1-79AB-4FD4-B816-CEB78780D172}"/>
    <dgm:cxn modelId="{7381D975-912A-4F68-954F-E44ECC6B5D72}" type="presOf" srcId="{22B2C4BC-C946-42E7-B837-9342318DA104}" destId="{1071DB4B-16A3-4022-88D9-2CE5202166D6}" srcOrd="0" destOrd="0" presId="urn:microsoft.com/office/officeart/2005/8/layout/hChevron3"/>
    <dgm:cxn modelId="{1790D692-C095-41A0-8633-A995EE230A13}" type="presOf" srcId="{4FECCF89-ED4F-4D2D-B73A-726842786B92}" destId="{DB1818F6-62C2-41DB-8EE9-EC18C1590422}" srcOrd="0" destOrd="0" presId="urn:microsoft.com/office/officeart/2005/8/layout/hChevron3"/>
    <dgm:cxn modelId="{722073A0-08EB-4651-9067-1990B21D6F10}" srcId="{4FECCF89-ED4F-4D2D-B73A-726842786B92}" destId="{FE580636-9E08-469F-9B65-EE1509440C4D}" srcOrd="3" destOrd="0" parTransId="{D276157C-7D5E-418C-93DC-D109B4A4669F}" sibTransId="{B72129EE-9512-48B1-8EE0-595A9CFB1F17}"/>
    <dgm:cxn modelId="{273A85A9-E42A-4076-ABFC-7DC473E792CD}" type="presOf" srcId="{2C9CF1F2-7DAA-46B1-AC69-CA0EF8FFAB12}" destId="{5EE31978-9965-48C1-B1CE-E01CF81C4AC1}" srcOrd="0" destOrd="0" presId="urn:microsoft.com/office/officeart/2005/8/layout/hChevron3"/>
    <dgm:cxn modelId="{E74E13DD-A3A1-4350-904E-3DAEEB5F9615}" type="presOf" srcId="{FE580636-9E08-469F-9B65-EE1509440C4D}" destId="{9AF17533-0810-4844-BD43-A28CBE553E31}" srcOrd="0" destOrd="0" presId="urn:microsoft.com/office/officeart/2005/8/layout/hChevron3"/>
    <dgm:cxn modelId="{7F62D7DD-B231-4910-A3A0-A6523B772F27}" type="presOf" srcId="{14E3EA8A-3FC2-426C-B9B8-E3B1A3B60E50}" destId="{17B56004-DC37-4AC4-AD6E-63168CFCED91}" srcOrd="0" destOrd="0" presId="urn:microsoft.com/office/officeart/2005/8/layout/hChevron3"/>
    <dgm:cxn modelId="{9C89F8DF-E458-4393-883A-E64A618972A8}" srcId="{4FECCF89-ED4F-4D2D-B73A-726842786B92}" destId="{2C9CF1F2-7DAA-46B1-AC69-CA0EF8FFAB12}" srcOrd="4" destOrd="0" parTransId="{0B8A5A53-A62F-4822-92D2-367B619B1C96}" sibTransId="{1E352B4F-991F-4BAD-BB7E-D1F04FFBC36D}"/>
    <dgm:cxn modelId="{4D516139-0172-47A4-A992-D2294B2645C4}" type="presParOf" srcId="{DB1818F6-62C2-41DB-8EE9-EC18C1590422}" destId="{E976342A-74E4-4126-B936-A19DA9B0D90E}" srcOrd="0" destOrd="0" presId="urn:microsoft.com/office/officeart/2005/8/layout/hChevron3"/>
    <dgm:cxn modelId="{BE6D7BC9-DC9C-44E1-85DD-99009B1B6871}" type="presParOf" srcId="{DB1818F6-62C2-41DB-8EE9-EC18C1590422}" destId="{12E9EF05-52BD-4DD6-A318-2B14AD928BEC}" srcOrd="1" destOrd="0" presId="urn:microsoft.com/office/officeart/2005/8/layout/hChevron3"/>
    <dgm:cxn modelId="{D9CCFB34-34D7-4300-8420-B62A86B51BB8}" type="presParOf" srcId="{DB1818F6-62C2-41DB-8EE9-EC18C1590422}" destId="{17B56004-DC37-4AC4-AD6E-63168CFCED91}" srcOrd="2" destOrd="0" presId="urn:microsoft.com/office/officeart/2005/8/layout/hChevron3"/>
    <dgm:cxn modelId="{6C7E18F5-1E51-4C86-8A47-683F4C008035}" type="presParOf" srcId="{DB1818F6-62C2-41DB-8EE9-EC18C1590422}" destId="{9F234A9A-4C86-4685-BDE1-DD4AA7DE0E1B}" srcOrd="3" destOrd="0" presId="urn:microsoft.com/office/officeart/2005/8/layout/hChevron3"/>
    <dgm:cxn modelId="{0F35CAEC-0BCB-48CA-8B86-9B6DD7DC56E0}" type="presParOf" srcId="{DB1818F6-62C2-41DB-8EE9-EC18C1590422}" destId="{1071DB4B-16A3-4022-88D9-2CE5202166D6}" srcOrd="4" destOrd="0" presId="urn:microsoft.com/office/officeart/2005/8/layout/hChevron3"/>
    <dgm:cxn modelId="{05DE14D9-E4EA-4BED-BECA-515A2DB6CFB7}" type="presParOf" srcId="{DB1818F6-62C2-41DB-8EE9-EC18C1590422}" destId="{B5A6B287-0910-4942-A501-5108F2D5EAA0}" srcOrd="5" destOrd="0" presId="urn:microsoft.com/office/officeart/2005/8/layout/hChevron3"/>
    <dgm:cxn modelId="{F97C44D4-88A7-4B72-A08A-4A239A2727D9}" type="presParOf" srcId="{DB1818F6-62C2-41DB-8EE9-EC18C1590422}" destId="{9AF17533-0810-4844-BD43-A28CBE553E31}" srcOrd="6" destOrd="0" presId="urn:microsoft.com/office/officeart/2005/8/layout/hChevron3"/>
    <dgm:cxn modelId="{CB9FA4D9-D6B9-44D0-95E7-8A33094A2911}" type="presParOf" srcId="{DB1818F6-62C2-41DB-8EE9-EC18C1590422}" destId="{902E9861-0F35-4CEE-BB61-A93069EA372A}" srcOrd="7" destOrd="0" presId="urn:microsoft.com/office/officeart/2005/8/layout/hChevron3"/>
    <dgm:cxn modelId="{7D551E52-A498-4C87-B30C-781040FCE8AE}" type="presParOf" srcId="{DB1818F6-62C2-41DB-8EE9-EC18C1590422}" destId="{5EE31978-9965-48C1-B1CE-E01CF81C4AC1}" srcOrd="8"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37D9EF-DBF1-47B4-B259-CBC3BD2C1672}" type="doc">
      <dgm:prSet loTypeId="urn:microsoft.com/office/officeart/2005/8/layout/process1" loCatId="process" qsTypeId="urn:microsoft.com/office/officeart/2005/8/quickstyle/simple1" qsCatId="simple" csTypeId="urn:microsoft.com/office/officeart/2005/8/colors/accent1_2" csCatId="accent1" phldr="1"/>
      <dgm:spPr/>
    </dgm:pt>
    <dgm:pt modelId="{C9F4873A-976D-496E-89DF-F19BCABB3C63}">
      <dgm:prSet phldrT="[Text]" custT="1"/>
      <dgm:spPr/>
      <dgm:t>
        <a:bodyPr/>
        <a:lstStyle/>
        <a:p>
          <a:r>
            <a:rPr lang="en-GB" sz="2400" dirty="0"/>
            <a:t>2 year academic programme  studying 7 subjects at HL/ OL </a:t>
          </a:r>
        </a:p>
        <a:p>
          <a:r>
            <a:rPr lang="en-GB" sz="2400" dirty="0"/>
            <a:t>FL maths is available however it may have college implications</a:t>
          </a:r>
        </a:p>
      </dgm:t>
    </dgm:pt>
    <dgm:pt modelId="{D41D7A08-EB29-4671-87A5-12B87A2DAFFD}" type="parTrans" cxnId="{58F30822-D7E4-41C4-8DA2-6E9902800D26}">
      <dgm:prSet/>
      <dgm:spPr/>
      <dgm:t>
        <a:bodyPr/>
        <a:lstStyle/>
        <a:p>
          <a:endParaRPr lang="en-GB"/>
        </a:p>
      </dgm:t>
    </dgm:pt>
    <dgm:pt modelId="{DC97F19B-B495-4425-9AFD-68B6332C3B61}" type="sibTrans" cxnId="{58F30822-D7E4-41C4-8DA2-6E9902800D26}">
      <dgm:prSet/>
      <dgm:spPr/>
      <dgm:t>
        <a:bodyPr/>
        <a:lstStyle/>
        <a:p>
          <a:endParaRPr lang="en-GB"/>
        </a:p>
      </dgm:t>
    </dgm:pt>
    <dgm:pt modelId="{6C185A5B-115B-4CDA-B8D1-2A1F673B32BD}">
      <dgm:prSet phldrT="[Text]"/>
      <dgm:spPr/>
      <dgm:t>
        <a:bodyPr/>
        <a:lstStyle/>
        <a:p>
          <a:r>
            <a:rPr lang="en-GB" dirty="0"/>
            <a:t>Assessment is through terminal exam (some subjects offer practical elements)</a:t>
          </a:r>
        </a:p>
      </dgm:t>
    </dgm:pt>
    <dgm:pt modelId="{9B77401F-D3A8-450F-B412-49EEE9181E46}" type="parTrans" cxnId="{58135713-6FFC-491A-AA29-8778DEB451B6}">
      <dgm:prSet/>
      <dgm:spPr/>
      <dgm:t>
        <a:bodyPr/>
        <a:lstStyle/>
        <a:p>
          <a:endParaRPr lang="en-GB"/>
        </a:p>
      </dgm:t>
    </dgm:pt>
    <dgm:pt modelId="{09814624-07F1-43D8-A3C3-28FE343B3D4A}" type="sibTrans" cxnId="{58135713-6FFC-491A-AA29-8778DEB451B6}">
      <dgm:prSet/>
      <dgm:spPr/>
      <dgm:t>
        <a:bodyPr/>
        <a:lstStyle/>
        <a:p>
          <a:endParaRPr lang="en-GB"/>
        </a:p>
      </dgm:t>
    </dgm:pt>
    <dgm:pt modelId="{D6FA045B-83AC-4FC2-AC9E-08737AA8CF0B}">
      <dgm:prSet phldrT="[Text]"/>
      <dgm:spPr/>
      <dgm:t>
        <a:bodyPr/>
        <a:lstStyle/>
        <a:p>
          <a:r>
            <a:rPr lang="en-GB" dirty="0"/>
            <a:t>You would benefit from the LC if you enjoy learning, feel at ease with the structure of the junior cycle, would like to progress to college/ university</a:t>
          </a:r>
        </a:p>
      </dgm:t>
    </dgm:pt>
    <dgm:pt modelId="{D0D92C01-CF15-46C2-AEF9-D699FC452CE7}" type="parTrans" cxnId="{6315D1C3-26CF-400F-9499-23CFBE4BBF55}">
      <dgm:prSet/>
      <dgm:spPr/>
      <dgm:t>
        <a:bodyPr/>
        <a:lstStyle/>
        <a:p>
          <a:endParaRPr lang="en-GB"/>
        </a:p>
      </dgm:t>
    </dgm:pt>
    <dgm:pt modelId="{3369AF64-4DF6-4E1F-940D-25C605E86B47}" type="sibTrans" cxnId="{6315D1C3-26CF-400F-9499-23CFBE4BBF55}">
      <dgm:prSet/>
      <dgm:spPr/>
      <dgm:t>
        <a:bodyPr/>
        <a:lstStyle/>
        <a:p>
          <a:endParaRPr lang="en-GB"/>
        </a:p>
      </dgm:t>
    </dgm:pt>
    <dgm:pt modelId="{5A8AC459-B7AC-4F4F-9A67-1DABFF909D1C}" type="pres">
      <dgm:prSet presAssocID="{E237D9EF-DBF1-47B4-B259-CBC3BD2C1672}" presName="Name0" presStyleCnt="0">
        <dgm:presLayoutVars>
          <dgm:dir/>
          <dgm:resizeHandles val="exact"/>
        </dgm:presLayoutVars>
      </dgm:prSet>
      <dgm:spPr/>
    </dgm:pt>
    <dgm:pt modelId="{E77EA1AB-E73F-41A1-8C34-64F849654695}" type="pres">
      <dgm:prSet presAssocID="{C9F4873A-976D-496E-89DF-F19BCABB3C63}" presName="node" presStyleLbl="node1" presStyleIdx="0" presStyleCnt="3" custScaleY="163048">
        <dgm:presLayoutVars>
          <dgm:bulletEnabled val="1"/>
        </dgm:presLayoutVars>
      </dgm:prSet>
      <dgm:spPr/>
    </dgm:pt>
    <dgm:pt modelId="{71B2D43E-9393-4AF7-A060-8DA688609CD0}" type="pres">
      <dgm:prSet presAssocID="{DC97F19B-B495-4425-9AFD-68B6332C3B61}" presName="sibTrans" presStyleLbl="sibTrans2D1" presStyleIdx="0" presStyleCnt="2"/>
      <dgm:spPr/>
    </dgm:pt>
    <dgm:pt modelId="{05426BEB-CA1A-47A1-8351-2B90D90255FE}" type="pres">
      <dgm:prSet presAssocID="{DC97F19B-B495-4425-9AFD-68B6332C3B61}" presName="connectorText" presStyleLbl="sibTrans2D1" presStyleIdx="0" presStyleCnt="2"/>
      <dgm:spPr/>
    </dgm:pt>
    <dgm:pt modelId="{F7B66942-CEE1-47BA-B123-B02FF5198C6C}" type="pres">
      <dgm:prSet presAssocID="{6C185A5B-115B-4CDA-B8D1-2A1F673B32BD}" presName="node" presStyleLbl="node1" presStyleIdx="1" presStyleCnt="3" custScaleY="166383">
        <dgm:presLayoutVars>
          <dgm:bulletEnabled val="1"/>
        </dgm:presLayoutVars>
      </dgm:prSet>
      <dgm:spPr/>
    </dgm:pt>
    <dgm:pt modelId="{89FE4B14-82B4-4AEC-A88E-9EE023DEB845}" type="pres">
      <dgm:prSet presAssocID="{09814624-07F1-43D8-A3C3-28FE343B3D4A}" presName="sibTrans" presStyleLbl="sibTrans2D1" presStyleIdx="1" presStyleCnt="2"/>
      <dgm:spPr/>
    </dgm:pt>
    <dgm:pt modelId="{8A56AFE4-F1D2-4BB1-9DA1-41C496191371}" type="pres">
      <dgm:prSet presAssocID="{09814624-07F1-43D8-A3C3-28FE343B3D4A}" presName="connectorText" presStyleLbl="sibTrans2D1" presStyleIdx="1" presStyleCnt="2"/>
      <dgm:spPr/>
    </dgm:pt>
    <dgm:pt modelId="{04D358B4-FB92-492A-A3BF-E03EDFE44F5A}" type="pres">
      <dgm:prSet presAssocID="{D6FA045B-83AC-4FC2-AC9E-08737AA8CF0B}" presName="node" presStyleLbl="node1" presStyleIdx="2" presStyleCnt="3" custScaleY="166383">
        <dgm:presLayoutVars>
          <dgm:bulletEnabled val="1"/>
        </dgm:presLayoutVars>
      </dgm:prSet>
      <dgm:spPr/>
    </dgm:pt>
  </dgm:ptLst>
  <dgm:cxnLst>
    <dgm:cxn modelId="{58135713-6FFC-491A-AA29-8778DEB451B6}" srcId="{E237D9EF-DBF1-47B4-B259-CBC3BD2C1672}" destId="{6C185A5B-115B-4CDA-B8D1-2A1F673B32BD}" srcOrd="1" destOrd="0" parTransId="{9B77401F-D3A8-450F-B412-49EEE9181E46}" sibTransId="{09814624-07F1-43D8-A3C3-28FE343B3D4A}"/>
    <dgm:cxn modelId="{F67E4218-3DAB-4541-8C71-2D1ADAD8A7A5}" type="presOf" srcId="{D6FA045B-83AC-4FC2-AC9E-08737AA8CF0B}" destId="{04D358B4-FB92-492A-A3BF-E03EDFE44F5A}" srcOrd="0" destOrd="0" presId="urn:microsoft.com/office/officeart/2005/8/layout/process1"/>
    <dgm:cxn modelId="{42467619-7419-4296-8F9C-9B5DED054093}" type="presOf" srcId="{E237D9EF-DBF1-47B4-B259-CBC3BD2C1672}" destId="{5A8AC459-B7AC-4F4F-9A67-1DABFF909D1C}" srcOrd="0" destOrd="0" presId="urn:microsoft.com/office/officeart/2005/8/layout/process1"/>
    <dgm:cxn modelId="{58F30822-D7E4-41C4-8DA2-6E9902800D26}" srcId="{E237D9EF-DBF1-47B4-B259-CBC3BD2C1672}" destId="{C9F4873A-976D-496E-89DF-F19BCABB3C63}" srcOrd="0" destOrd="0" parTransId="{D41D7A08-EB29-4671-87A5-12B87A2DAFFD}" sibTransId="{DC97F19B-B495-4425-9AFD-68B6332C3B61}"/>
    <dgm:cxn modelId="{C771E726-5C95-48BF-9A79-4D2068F126F5}" type="presOf" srcId="{C9F4873A-976D-496E-89DF-F19BCABB3C63}" destId="{E77EA1AB-E73F-41A1-8C34-64F849654695}" srcOrd="0" destOrd="0" presId="urn:microsoft.com/office/officeart/2005/8/layout/process1"/>
    <dgm:cxn modelId="{90AF0F3C-06DA-46DA-8D6F-E6EA34C18CB6}" type="presOf" srcId="{09814624-07F1-43D8-A3C3-28FE343B3D4A}" destId="{89FE4B14-82B4-4AEC-A88E-9EE023DEB845}" srcOrd="0" destOrd="0" presId="urn:microsoft.com/office/officeart/2005/8/layout/process1"/>
    <dgm:cxn modelId="{11126045-D74E-4B78-A164-CAE8E0A7A25B}" type="presOf" srcId="{09814624-07F1-43D8-A3C3-28FE343B3D4A}" destId="{8A56AFE4-F1D2-4BB1-9DA1-41C496191371}" srcOrd="1" destOrd="0" presId="urn:microsoft.com/office/officeart/2005/8/layout/process1"/>
    <dgm:cxn modelId="{6C0A8876-C24F-4370-875E-62ABEC36A877}" type="presOf" srcId="{6C185A5B-115B-4CDA-B8D1-2A1F673B32BD}" destId="{F7B66942-CEE1-47BA-B123-B02FF5198C6C}" srcOrd="0" destOrd="0" presId="urn:microsoft.com/office/officeart/2005/8/layout/process1"/>
    <dgm:cxn modelId="{6315D1C3-26CF-400F-9499-23CFBE4BBF55}" srcId="{E237D9EF-DBF1-47B4-B259-CBC3BD2C1672}" destId="{D6FA045B-83AC-4FC2-AC9E-08737AA8CF0B}" srcOrd="2" destOrd="0" parTransId="{D0D92C01-CF15-46C2-AEF9-D699FC452CE7}" sibTransId="{3369AF64-4DF6-4E1F-940D-25C605E86B47}"/>
    <dgm:cxn modelId="{1967D9D1-61B8-4901-B917-266857E35C50}" type="presOf" srcId="{DC97F19B-B495-4425-9AFD-68B6332C3B61}" destId="{05426BEB-CA1A-47A1-8351-2B90D90255FE}" srcOrd="1" destOrd="0" presId="urn:microsoft.com/office/officeart/2005/8/layout/process1"/>
    <dgm:cxn modelId="{779404FF-6D63-4F2B-A277-81220139250D}" type="presOf" srcId="{DC97F19B-B495-4425-9AFD-68B6332C3B61}" destId="{71B2D43E-9393-4AF7-A060-8DA688609CD0}" srcOrd="0" destOrd="0" presId="urn:microsoft.com/office/officeart/2005/8/layout/process1"/>
    <dgm:cxn modelId="{F1C075EC-534C-4D38-AC0D-070EA12F6759}" type="presParOf" srcId="{5A8AC459-B7AC-4F4F-9A67-1DABFF909D1C}" destId="{E77EA1AB-E73F-41A1-8C34-64F849654695}" srcOrd="0" destOrd="0" presId="urn:microsoft.com/office/officeart/2005/8/layout/process1"/>
    <dgm:cxn modelId="{C9567FFD-7304-46D0-A5B6-A9DACD6E580B}" type="presParOf" srcId="{5A8AC459-B7AC-4F4F-9A67-1DABFF909D1C}" destId="{71B2D43E-9393-4AF7-A060-8DA688609CD0}" srcOrd="1" destOrd="0" presId="urn:microsoft.com/office/officeart/2005/8/layout/process1"/>
    <dgm:cxn modelId="{E3EECF01-F964-4126-B6C0-05ABE2804DFF}" type="presParOf" srcId="{71B2D43E-9393-4AF7-A060-8DA688609CD0}" destId="{05426BEB-CA1A-47A1-8351-2B90D90255FE}" srcOrd="0" destOrd="0" presId="urn:microsoft.com/office/officeart/2005/8/layout/process1"/>
    <dgm:cxn modelId="{1434F624-7F28-43AB-8AE2-7FE06451E5EC}" type="presParOf" srcId="{5A8AC459-B7AC-4F4F-9A67-1DABFF909D1C}" destId="{F7B66942-CEE1-47BA-B123-B02FF5198C6C}" srcOrd="2" destOrd="0" presId="urn:microsoft.com/office/officeart/2005/8/layout/process1"/>
    <dgm:cxn modelId="{EC4FC65E-72DF-4E32-A429-7DDE43CDCC86}" type="presParOf" srcId="{5A8AC459-B7AC-4F4F-9A67-1DABFF909D1C}" destId="{89FE4B14-82B4-4AEC-A88E-9EE023DEB845}" srcOrd="3" destOrd="0" presId="urn:microsoft.com/office/officeart/2005/8/layout/process1"/>
    <dgm:cxn modelId="{EF8BBCF2-BE5E-48F1-AB32-1E2599FF02DA}" type="presParOf" srcId="{89FE4B14-82B4-4AEC-A88E-9EE023DEB845}" destId="{8A56AFE4-F1D2-4BB1-9DA1-41C496191371}" srcOrd="0" destOrd="0" presId="urn:microsoft.com/office/officeart/2005/8/layout/process1"/>
    <dgm:cxn modelId="{A2C8C67C-25E8-4B85-B434-8B71212C532A}" type="presParOf" srcId="{5A8AC459-B7AC-4F4F-9A67-1DABFF909D1C}" destId="{04D358B4-FB92-492A-A3BF-E03EDFE44F5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64B7BC-3F63-4D40-8F0E-D3EC28ACAD8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DE3703DA-61C0-49C5-8852-DF224AE43C24}">
      <dgm:prSet phldrT="[Text]"/>
      <dgm:spPr/>
      <dgm:t>
        <a:bodyPr/>
        <a:lstStyle/>
        <a:p>
          <a:r>
            <a:rPr lang="en-GB" dirty="0"/>
            <a:t>Compulsory Subjects</a:t>
          </a:r>
        </a:p>
      </dgm:t>
    </dgm:pt>
    <dgm:pt modelId="{8C60AE6F-31F3-4F75-96BD-4154C5A45B84}" type="parTrans" cxnId="{BC9E59DC-003C-4D6E-8EB6-A2D1C89E06C7}">
      <dgm:prSet/>
      <dgm:spPr/>
      <dgm:t>
        <a:bodyPr/>
        <a:lstStyle/>
        <a:p>
          <a:endParaRPr lang="en-GB"/>
        </a:p>
      </dgm:t>
    </dgm:pt>
    <dgm:pt modelId="{3E4A7279-003A-4BDA-B2D7-530049F3D7D8}" type="sibTrans" cxnId="{BC9E59DC-003C-4D6E-8EB6-A2D1C89E06C7}">
      <dgm:prSet/>
      <dgm:spPr/>
      <dgm:t>
        <a:bodyPr/>
        <a:lstStyle/>
        <a:p>
          <a:endParaRPr lang="en-GB"/>
        </a:p>
      </dgm:t>
    </dgm:pt>
    <dgm:pt modelId="{4F11CB9A-605C-46C8-8B1F-72822ABF0896}">
      <dgm:prSet phldrT="[Text]"/>
      <dgm:spPr/>
      <dgm:t>
        <a:bodyPr/>
        <a:lstStyle/>
        <a:p>
          <a:r>
            <a:rPr lang="en-GB" dirty="0"/>
            <a:t>Irish </a:t>
          </a:r>
        </a:p>
      </dgm:t>
    </dgm:pt>
    <dgm:pt modelId="{3E1EF7E9-9297-4C59-851A-C339B3519FAF}" type="parTrans" cxnId="{334769B4-AEDF-4166-8FC6-ED1650720419}">
      <dgm:prSet/>
      <dgm:spPr/>
      <dgm:t>
        <a:bodyPr/>
        <a:lstStyle/>
        <a:p>
          <a:endParaRPr lang="en-GB"/>
        </a:p>
      </dgm:t>
    </dgm:pt>
    <dgm:pt modelId="{4B3DB783-FB84-4DC2-926E-3AA31ACC0958}" type="sibTrans" cxnId="{334769B4-AEDF-4166-8FC6-ED1650720419}">
      <dgm:prSet/>
      <dgm:spPr/>
      <dgm:t>
        <a:bodyPr/>
        <a:lstStyle/>
        <a:p>
          <a:endParaRPr lang="en-GB"/>
        </a:p>
      </dgm:t>
    </dgm:pt>
    <dgm:pt modelId="{E723AF05-44C9-4B3E-BA44-35E583BEC99D}">
      <dgm:prSet phldrT="[Text]"/>
      <dgm:spPr/>
      <dgm:t>
        <a:bodyPr/>
        <a:lstStyle/>
        <a:p>
          <a:r>
            <a:rPr lang="en-GB" dirty="0"/>
            <a:t>Maths</a:t>
          </a:r>
        </a:p>
      </dgm:t>
    </dgm:pt>
    <dgm:pt modelId="{6CEA9B71-C994-4C60-8946-9D621C023DC5}" type="parTrans" cxnId="{B8013EB9-5DE0-48BA-A208-D96C710286F1}">
      <dgm:prSet/>
      <dgm:spPr/>
      <dgm:t>
        <a:bodyPr/>
        <a:lstStyle/>
        <a:p>
          <a:endParaRPr lang="en-GB"/>
        </a:p>
      </dgm:t>
    </dgm:pt>
    <dgm:pt modelId="{B2389FC9-0560-46BF-9409-A28AE06A2E82}" type="sibTrans" cxnId="{B8013EB9-5DE0-48BA-A208-D96C710286F1}">
      <dgm:prSet/>
      <dgm:spPr/>
      <dgm:t>
        <a:bodyPr/>
        <a:lstStyle/>
        <a:p>
          <a:endParaRPr lang="en-GB"/>
        </a:p>
      </dgm:t>
    </dgm:pt>
    <dgm:pt modelId="{F22925B3-4056-4519-8064-D4BF2F105A42}">
      <dgm:prSet phldrT="[Text]"/>
      <dgm:spPr/>
      <dgm:t>
        <a:bodyPr/>
        <a:lstStyle/>
        <a:p>
          <a:pPr algn="l">
            <a:buNone/>
          </a:pPr>
          <a:r>
            <a:rPr lang="en-GB" dirty="0"/>
            <a:t>Practical Group </a:t>
          </a:r>
        </a:p>
      </dgm:t>
    </dgm:pt>
    <dgm:pt modelId="{3760BE32-A02F-4662-BC57-212CD32F1127}" type="parTrans" cxnId="{7A61D8C3-B692-461C-B8A6-A5A5CE3B9985}">
      <dgm:prSet/>
      <dgm:spPr/>
      <dgm:t>
        <a:bodyPr/>
        <a:lstStyle/>
        <a:p>
          <a:endParaRPr lang="en-GB"/>
        </a:p>
      </dgm:t>
    </dgm:pt>
    <dgm:pt modelId="{FCA8FED6-5DD9-49D6-861F-6B0F81A51A5F}" type="sibTrans" cxnId="{7A61D8C3-B692-461C-B8A6-A5A5CE3B9985}">
      <dgm:prSet/>
      <dgm:spPr/>
      <dgm:t>
        <a:bodyPr/>
        <a:lstStyle/>
        <a:p>
          <a:endParaRPr lang="en-GB"/>
        </a:p>
      </dgm:t>
    </dgm:pt>
    <dgm:pt modelId="{8008F684-373E-49D7-B37C-B34F72780085}">
      <dgm:prSet phldrT="[Text]"/>
      <dgm:spPr/>
      <dgm:t>
        <a:bodyPr/>
        <a:lstStyle/>
        <a:p>
          <a:pPr algn="l"/>
          <a:r>
            <a:rPr lang="en-GB" dirty="0"/>
            <a:t>Construction Studies</a:t>
          </a:r>
        </a:p>
      </dgm:t>
    </dgm:pt>
    <dgm:pt modelId="{031CD728-2670-4588-9123-9B7D95DD981D}" type="parTrans" cxnId="{3DECD58B-8400-4164-9A30-5BE0B90CC536}">
      <dgm:prSet/>
      <dgm:spPr/>
      <dgm:t>
        <a:bodyPr/>
        <a:lstStyle/>
        <a:p>
          <a:endParaRPr lang="en-GB"/>
        </a:p>
      </dgm:t>
    </dgm:pt>
    <dgm:pt modelId="{32F9C2F9-8179-441C-9B03-49EF2AAAD23D}" type="sibTrans" cxnId="{3DECD58B-8400-4164-9A30-5BE0B90CC536}">
      <dgm:prSet/>
      <dgm:spPr/>
      <dgm:t>
        <a:bodyPr/>
        <a:lstStyle/>
        <a:p>
          <a:endParaRPr lang="en-GB"/>
        </a:p>
      </dgm:t>
    </dgm:pt>
    <dgm:pt modelId="{85AB1B6B-A33A-492F-A4E4-A25A74869DA1}">
      <dgm:prSet phldrT="[Text]"/>
      <dgm:spPr/>
      <dgm:t>
        <a:bodyPr/>
        <a:lstStyle/>
        <a:p>
          <a:pPr algn="l"/>
          <a:r>
            <a:rPr lang="en-GB" dirty="0"/>
            <a:t>Engineering</a:t>
          </a:r>
        </a:p>
      </dgm:t>
    </dgm:pt>
    <dgm:pt modelId="{35C7127C-8A96-4C8B-B118-81EFC3E46047}" type="parTrans" cxnId="{528F0D7E-1301-4651-B0C8-B0A1CDD1181C}">
      <dgm:prSet/>
      <dgm:spPr/>
      <dgm:t>
        <a:bodyPr/>
        <a:lstStyle/>
        <a:p>
          <a:endParaRPr lang="en-GB"/>
        </a:p>
      </dgm:t>
    </dgm:pt>
    <dgm:pt modelId="{63016BDC-1E2C-48F3-B261-51E741951A08}" type="sibTrans" cxnId="{528F0D7E-1301-4651-B0C8-B0A1CDD1181C}">
      <dgm:prSet/>
      <dgm:spPr/>
      <dgm:t>
        <a:bodyPr/>
        <a:lstStyle/>
        <a:p>
          <a:endParaRPr lang="en-GB"/>
        </a:p>
      </dgm:t>
    </dgm:pt>
    <dgm:pt modelId="{35665E68-3400-46D8-ACAB-2CA58ED4FCAE}">
      <dgm:prSet phldrT="[Text]"/>
      <dgm:spPr/>
      <dgm:t>
        <a:bodyPr/>
        <a:lstStyle/>
        <a:p>
          <a:r>
            <a:rPr lang="en-GB" dirty="0"/>
            <a:t>Science Group</a:t>
          </a:r>
        </a:p>
      </dgm:t>
    </dgm:pt>
    <dgm:pt modelId="{C626E3A0-9042-457C-B371-1019856C27B8}" type="parTrans" cxnId="{35883D4B-245C-4208-8B4C-BF87A64772DA}">
      <dgm:prSet/>
      <dgm:spPr/>
      <dgm:t>
        <a:bodyPr/>
        <a:lstStyle/>
        <a:p>
          <a:endParaRPr lang="en-GB"/>
        </a:p>
      </dgm:t>
    </dgm:pt>
    <dgm:pt modelId="{5823DBF0-F133-435D-9920-EA333A6FF3FE}" type="sibTrans" cxnId="{35883D4B-245C-4208-8B4C-BF87A64772DA}">
      <dgm:prSet/>
      <dgm:spPr/>
      <dgm:t>
        <a:bodyPr/>
        <a:lstStyle/>
        <a:p>
          <a:endParaRPr lang="en-GB"/>
        </a:p>
      </dgm:t>
    </dgm:pt>
    <dgm:pt modelId="{3815E556-D690-463E-A043-FEB41AB76DB8}">
      <dgm:prSet phldrT="[Text]"/>
      <dgm:spPr/>
      <dgm:t>
        <a:bodyPr/>
        <a:lstStyle/>
        <a:p>
          <a:r>
            <a:rPr lang="en-GB" dirty="0"/>
            <a:t>Ag Science</a:t>
          </a:r>
        </a:p>
      </dgm:t>
    </dgm:pt>
    <dgm:pt modelId="{83647D7D-5852-4530-AFAC-73F5C43002B2}" type="parTrans" cxnId="{24D25200-7E9B-4FC4-B83F-34C59CD86D07}">
      <dgm:prSet/>
      <dgm:spPr/>
      <dgm:t>
        <a:bodyPr/>
        <a:lstStyle/>
        <a:p>
          <a:endParaRPr lang="en-GB"/>
        </a:p>
      </dgm:t>
    </dgm:pt>
    <dgm:pt modelId="{10A115F6-FE6A-40FB-90D4-547F4AB942A5}" type="sibTrans" cxnId="{24D25200-7E9B-4FC4-B83F-34C59CD86D07}">
      <dgm:prSet/>
      <dgm:spPr/>
      <dgm:t>
        <a:bodyPr/>
        <a:lstStyle/>
        <a:p>
          <a:endParaRPr lang="en-GB"/>
        </a:p>
      </dgm:t>
    </dgm:pt>
    <dgm:pt modelId="{DFE70D49-D60F-4F4F-AEE2-3596E58C7761}">
      <dgm:prSet phldrT="[Text]"/>
      <dgm:spPr/>
      <dgm:t>
        <a:bodyPr/>
        <a:lstStyle/>
        <a:p>
          <a:r>
            <a:rPr lang="en-GB" dirty="0"/>
            <a:t>English</a:t>
          </a:r>
        </a:p>
      </dgm:t>
    </dgm:pt>
    <dgm:pt modelId="{93F691FB-D795-403F-B7DE-0EF8AE44167D}" type="parTrans" cxnId="{CCABADC7-A334-4EAF-AE6B-92D6A644F996}">
      <dgm:prSet/>
      <dgm:spPr/>
      <dgm:t>
        <a:bodyPr/>
        <a:lstStyle/>
        <a:p>
          <a:endParaRPr lang="en-GB"/>
        </a:p>
      </dgm:t>
    </dgm:pt>
    <dgm:pt modelId="{B851339E-DF33-4CA9-80E9-6366116883E5}" type="sibTrans" cxnId="{CCABADC7-A334-4EAF-AE6B-92D6A644F996}">
      <dgm:prSet/>
      <dgm:spPr/>
      <dgm:t>
        <a:bodyPr/>
        <a:lstStyle/>
        <a:p>
          <a:endParaRPr lang="en-GB"/>
        </a:p>
      </dgm:t>
    </dgm:pt>
    <dgm:pt modelId="{B6EC5CCA-6899-4452-86C6-753093F5242B}">
      <dgm:prSet phldrT="[Text]"/>
      <dgm:spPr/>
      <dgm:t>
        <a:bodyPr/>
        <a:lstStyle/>
        <a:p>
          <a:pPr algn="l"/>
          <a:r>
            <a:rPr lang="en-GB" dirty="0"/>
            <a:t>Design &amp; Communication Graphics </a:t>
          </a:r>
          <a:r>
            <a:rPr lang="en-GB" i="1" dirty="0"/>
            <a:t>(compliments the artistic group)</a:t>
          </a:r>
        </a:p>
      </dgm:t>
    </dgm:pt>
    <dgm:pt modelId="{21FF1EBF-0CE5-4288-9F5B-B6F00371BE12}" type="parTrans" cxnId="{D2F1611C-51BA-40B2-BB73-3DAF2A60E587}">
      <dgm:prSet/>
      <dgm:spPr/>
      <dgm:t>
        <a:bodyPr/>
        <a:lstStyle/>
        <a:p>
          <a:endParaRPr lang="en-GB"/>
        </a:p>
      </dgm:t>
    </dgm:pt>
    <dgm:pt modelId="{F93B9A20-9442-408B-A178-5EECB7337E76}" type="sibTrans" cxnId="{D2F1611C-51BA-40B2-BB73-3DAF2A60E587}">
      <dgm:prSet/>
      <dgm:spPr/>
      <dgm:t>
        <a:bodyPr/>
        <a:lstStyle/>
        <a:p>
          <a:endParaRPr lang="en-GB"/>
        </a:p>
      </dgm:t>
    </dgm:pt>
    <dgm:pt modelId="{E24836A5-CA33-48E5-91A2-76275B1649E2}">
      <dgm:prSet phldrT="[Text]"/>
      <dgm:spPr/>
      <dgm:t>
        <a:bodyPr/>
        <a:lstStyle/>
        <a:p>
          <a:r>
            <a:rPr lang="en-GB" dirty="0"/>
            <a:t>Biology </a:t>
          </a:r>
        </a:p>
      </dgm:t>
    </dgm:pt>
    <dgm:pt modelId="{B62A710C-9E52-42C0-8603-D3A05D51F1F1}" type="parTrans" cxnId="{924B4229-8803-466A-98D1-4ED62CCAE806}">
      <dgm:prSet/>
      <dgm:spPr/>
      <dgm:t>
        <a:bodyPr/>
        <a:lstStyle/>
        <a:p>
          <a:endParaRPr lang="en-GB"/>
        </a:p>
      </dgm:t>
    </dgm:pt>
    <dgm:pt modelId="{E6D37AF6-35F1-4FA2-BF2F-D6D9C4F18D6A}" type="sibTrans" cxnId="{924B4229-8803-466A-98D1-4ED62CCAE806}">
      <dgm:prSet/>
      <dgm:spPr/>
      <dgm:t>
        <a:bodyPr/>
        <a:lstStyle/>
        <a:p>
          <a:endParaRPr lang="en-GB"/>
        </a:p>
      </dgm:t>
    </dgm:pt>
    <dgm:pt modelId="{4AE805CF-DC42-40EA-97F8-97AB565EF19D}">
      <dgm:prSet phldrT="[Text]"/>
      <dgm:spPr/>
      <dgm:t>
        <a:bodyPr/>
        <a:lstStyle/>
        <a:p>
          <a:r>
            <a:rPr lang="en-GB" dirty="0"/>
            <a:t>Chemistry</a:t>
          </a:r>
        </a:p>
      </dgm:t>
    </dgm:pt>
    <dgm:pt modelId="{32FD921D-0668-4A52-A485-B16E65053D90}" type="parTrans" cxnId="{F3C5F9E0-E2A6-4CD0-A1C5-ED018B05593E}">
      <dgm:prSet/>
      <dgm:spPr/>
      <dgm:t>
        <a:bodyPr/>
        <a:lstStyle/>
        <a:p>
          <a:endParaRPr lang="en-GB"/>
        </a:p>
      </dgm:t>
    </dgm:pt>
    <dgm:pt modelId="{300C66AD-225D-4A83-B6A9-D14698D43D2C}" type="sibTrans" cxnId="{F3C5F9E0-E2A6-4CD0-A1C5-ED018B05593E}">
      <dgm:prSet/>
      <dgm:spPr/>
      <dgm:t>
        <a:bodyPr/>
        <a:lstStyle/>
        <a:p>
          <a:endParaRPr lang="en-GB"/>
        </a:p>
      </dgm:t>
    </dgm:pt>
    <dgm:pt modelId="{B5C9723F-3E2F-42A8-B1F1-AB8D999C88E4}">
      <dgm:prSet phldrT="[Text]"/>
      <dgm:spPr/>
      <dgm:t>
        <a:bodyPr/>
        <a:lstStyle/>
        <a:p>
          <a:r>
            <a:rPr lang="en-GB" dirty="0"/>
            <a:t>Physics</a:t>
          </a:r>
        </a:p>
      </dgm:t>
    </dgm:pt>
    <dgm:pt modelId="{4D7A5D0B-9761-4210-A9CA-A380D6E1EA3F}" type="parTrans" cxnId="{EC140046-A1DD-44E9-BFCC-C578DD654C3E}">
      <dgm:prSet/>
      <dgm:spPr/>
      <dgm:t>
        <a:bodyPr/>
        <a:lstStyle/>
        <a:p>
          <a:endParaRPr lang="en-GB"/>
        </a:p>
      </dgm:t>
    </dgm:pt>
    <dgm:pt modelId="{3774F18D-1E5C-4C24-9EE1-4752020A7777}" type="sibTrans" cxnId="{EC140046-A1DD-44E9-BFCC-C578DD654C3E}">
      <dgm:prSet/>
      <dgm:spPr/>
      <dgm:t>
        <a:bodyPr/>
        <a:lstStyle/>
        <a:p>
          <a:endParaRPr lang="en-GB"/>
        </a:p>
      </dgm:t>
    </dgm:pt>
    <dgm:pt modelId="{8A4ABA12-4AB6-4D68-ABB1-5D42133AF231}">
      <dgm:prSet phldrT="[Text]"/>
      <dgm:spPr/>
      <dgm:t>
        <a:bodyPr/>
        <a:lstStyle/>
        <a:p>
          <a:r>
            <a:rPr lang="en-GB" dirty="0"/>
            <a:t>Computer Science</a:t>
          </a:r>
        </a:p>
      </dgm:t>
    </dgm:pt>
    <dgm:pt modelId="{FC64188E-873E-495F-A747-C064BCCA1CFB}" type="parTrans" cxnId="{7DAB3D9B-EA08-4697-8256-08BAB2230755}">
      <dgm:prSet/>
      <dgm:spPr/>
      <dgm:t>
        <a:bodyPr/>
        <a:lstStyle/>
        <a:p>
          <a:endParaRPr lang="en-GB"/>
        </a:p>
      </dgm:t>
    </dgm:pt>
    <dgm:pt modelId="{34AE9BD6-2C51-401E-AF3C-73F91CBB0476}" type="sibTrans" cxnId="{7DAB3D9B-EA08-4697-8256-08BAB2230755}">
      <dgm:prSet/>
      <dgm:spPr/>
      <dgm:t>
        <a:bodyPr/>
        <a:lstStyle/>
        <a:p>
          <a:endParaRPr lang="en-GB"/>
        </a:p>
      </dgm:t>
    </dgm:pt>
    <dgm:pt modelId="{BB7BD82B-CDE2-4500-8B4B-81A6AF59BD41}" type="pres">
      <dgm:prSet presAssocID="{E964B7BC-3F63-4D40-8F0E-D3EC28ACAD82}" presName="linear" presStyleCnt="0">
        <dgm:presLayoutVars>
          <dgm:dir/>
          <dgm:resizeHandles val="exact"/>
        </dgm:presLayoutVars>
      </dgm:prSet>
      <dgm:spPr/>
    </dgm:pt>
    <dgm:pt modelId="{2BD6BE13-A018-4FD1-96F8-A6FC7493BE15}" type="pres">
      <dgm:prSet presAssocID="{DE3703DA-61C0-49C5-8852-DF224AE43C24}" presName="comp" presStyleCnt="0"/>
      <dgm:spPr/>
    </dgm:pt>
    <dgm:pt modelId="{68114917-ED19-4930-902B-96CEAA44007D}" type="pres">
      <dgm:prSet presAssocID="{DE3703DA-61C0-49C5-8852-DF224AE43C24}" presName="box" presStyleLbl="node1" presStyleIdx="0" presStyleCnt="3"/>
      <dgm:spPr/>
    </dgm:pt>
    <dgm:pt modelId="{889458CB-CE9F-4B4D-A876-DB7B3B24026F}" type="pres">
      <dgm:prSet presAssocID="{DE3703DA-61C0-49C5-8852-DF224AE43C24}" presName="img" presStyleLbl="fgImgPlace1" presStyleIdx="0" presStyleCnt="3"/>
      <dgm:spPr>
        <a:blipFill rotWithShape="1">
          <a:blip xmlns:r="http://schemas.openxmlformats.org/officeDocument/2006/relationships" r:embed="rId1"/>
          <a:srcRect/>
          <a:stretch>
            <a:fillRect l="-34000" r="-34000"/>
          </a:stretch>
        </a:blipFill>
      </dgm:spPr>
    </dgm:pt>
    <dgm:pt modelId="{22382ABB-5583-490F-99A2-DEC649C30AE8}" type="pres">
      <dgm:prSet presAssocID="{DE3703DA-61C0-49C5-8852-DF224AE43C24}" presName="text" presStyleLbl="node1" presStyleIdx="0" presStyleCnt="3">
        <dgm:presLayoutVars>
          <dgm:bulletEnabled val="1"/>
        </dgm:presLayoutVars>
      </dgm:prSet>
      <dgm:spPr/>
    </dgm:pt>
    <dgm:pt modelId="{26110AE9-248E-4ACB-8078-A4D8C102E200}" type="pres">
      <dgm:prSet presAssocID="{3E4A7279-003A-4BDA-B2D7-530049F3D7D8}" presName="spacer" presStyleCnt="0"/>
      <dgm:spPr/>
    </dgm:pt>
    <dgm:pt modelId="{5CBC877D-11C9-4EF1-AAF7-AC5BA2D1B2C3}" type="pres">
      <dgm:prSet presAssocID="{F22925B3-4056-4519-8064-D4BF2F105A42}" presName="comp" presStyleCnt="0"/>
      <dgm:spPr/>
    </dgm:pt>
    <dgm:pt modelId="{E4712BFF-89EE-4211-9DE0-E4D0A9A175E8}" type="pres">
      <dgm:prSet presAssocID="{F22925B3-4056-4519-8064-D4BF2F105A42}" presName="box" presStyleLbl="node1" presStyleIdx="1" presStyleCnt="3"/>
      <dgm:spPr/>
    </dgm:pt>
    <dgm:pt modelId="{757D3260-0544-4C5D-BFFE-97745E2DAC3E}" type="pres">
      <dgm:prSet presAssocID="{F22925B3-4056-4519-8064-D4BF2F105A42}" presName="img" presStyleLbl="fgImgPlace1" presStyleIdx="1" presStyleCnt="3"/>
      <dgm:spPr>
        <a:blipFill rotWithShape="1">
          <a:blip xmlns:r="http://schemas.openxmlformats.org/officeDocument/2006/relationships" r:embed="rId2"/>
          <a:srcRect/>
          <a:stretch>
            <a:fillRect/>
          </a:stretch>
        </a:blipFill>
      </dgm:spPr>
    </dgm:pt>
    <dgm:pt modelId="{7C837CEA-88BC-4200-B097-07048CBE3B77}" type="pres">
      <dgm:prSet presAssocID="{F22925B3-4056-4519-8064-D4BF2F105A42}" presName="text" presStyleLbl="node1" presStyleIdx="1" presStyleCnt="3">
        <dgm:presLayoutVars>
          <dgm:bulletEnabled val="1"/>
        </dgm:presLayoutVars>
      </dgm:prSet>
      <dgm:spPr/>
    </dgm:pt>
    <dgm:pt modelId="{AFCA5A9A-9F75-4D3C-8735-C70479A63164}" type="pres">
      <dgm:prSet presAssocID="{FCA8FED6-5DD9-49D6-861F-6B0F81A51A5F}" presName="spacer" presStyleCnt="0"/>
      <dgm:spPr/>
    </dgm:pt>
    <dgm:pt modelId="{7A54D302-9C8E-46B6-8A75-B786AFC292C9}" type="pres">
      <dgm:prSet presAssocID="{35665E68-3400-46D8-ACAB-2CA58ED4FCAE}" presName="comp" presStyleCnt="0"/>
      <dgm:spPr/>
    </dgm:pt>
    <dgm:pt modelId="{6D4CBC56-0089-4F94-9F1F-B6C14B41C28D}" type="pres">
      <dgm:prSet presAssocID="{35665E68-3400-46D8-ACAB-2CA58ED4FCAE}" presName="box" presStyleLbl="node1" presStyleIdx="2" presStyleCnt="3"/>
      <dgm:spPr/>
    </dgm:pt>
    <dgm:pt modelId="{66518B24-1BAF-47B0-9B88-49836E62A72E}" type="pres">
      <dgm:prSet presAssocID="{35665E68-3400-46D8-ACAB-2CA58ED4FCAE}" presName="img" presStyleLbl="fgImgPlace1" presStyleIdx="2" presStyleCnt="3" custLinFactNeighborX="-1307"/>
      <dgm:spPr>
        <a:blipFill rotWithShape="1">
          <a:blip xmlns:r="http://schemas.openxmlformats.org/officeDocument/2006/relationships" r:embed="rId3"/>
          <a:srcRect/>
          <a:stretch>
            <a:fillRect l="-35000" r="-35000"/>
          </a:stretch>
        </a:blipFill>
      </dgm:spPr>
    </dgm:pt>
    <dgm:pt modelId="{9751B869-5DC2-455C-8F57-2DAB1037D58A}" type="pres">
      <dgm:prSet presAssocID="{35665E68-3400-46D8-ACAB-2CA58ED4FCAE}" presName="text" presStyleLbl="node1" presStyleIdx="2" presStyleCnt="3">
        <dgm:presLayoutVars>
          <dgm:bulletEnabled val="1"/>
        </dgm:presLayoutVars>
      </dgm:prSet>
      <dgm:spPr/>
    </dgm:pt>
  </dgm:ptLst>
  <dgm:cxnLst>
    <dgm:cxn modelId="{24D25200-7E9B-4FC4-B83F-34C59CD86D07}" srcId="{35665E68-3400-46D8-ACAB-2CA58ED4FCAE}" destId="{3815E556-D690-463E-A043-FEB41AB76DB8}" srcOrd="0" destOrd="0" parTransId="{83647D7D-5852-4530-AFAC-73F5C43002B2}" sibTransId="{10A115F6-FE6A-40FB-90D4-547F4AB942A5}"/>
    <dgm:cxn modelId="{3EFEC900-4D6A-409F-B794-507BBC1CDB6F}" type="presOf" srcId="{8008F684-373E-49D7-B37C-B34F72780085}" destId="{E4712BFF-89EE-4211-9DE0-E4D0A9A175E8}" srcOrd="0" destOrd="1" presId="urn:microsoft.com/office/officeart/2005/8/layout/vList4"/>
    <dgm:cxn modelId="{64C42102-03E0-4DB9-B13F-DA4917905A02}" type="presOf" srcId="{B5C9723F-3E2F-42A8-B1F1-AB8D999C88E4}" destId="{6D4CBC56-0089-4F94-9F1F-B6C14B41C28D}" srcOrd="0" destOrd="4" presId="urn:microsoft.com/office/officeart/2005/8/layout/vList4"/>
    <dgm:cxn modelId="{81D18B05-ED7A-431B-854F-87BC98C22EF7}" type="presOf" srcId="{4F11CB9A-605C-46C8-8B1F-72822ABF0896}" destId="{22382ABB-5583-490F-99A2-DEC649C30AE8}" srcOrd="1" destOrd="1" presId="urn:microsoft.com/office/officeart/2005/8/layout/vList4"/>
    <dgm:cxn modelId="{7125C00C-8889-43F7-A332-99B28157C57C}" type="presOf" srcId="{E24836A5-CA33-48E5-91A2-76275B1649E2}" destId="{6D4CBC56-0089-4F94-9F1F-B6C14B41C28D}" srcOrd="0" destOrd="2" presId="urn:microsoft.com/office/officeart/2005/8/layout/vList4"/>
    <dgm:cxn modelId="{7325CD18-737E-42E7-BF71-79484C80F39E}" type="presOf" srcId="{8A4ABA12-4AB6-4D68-ABB1-5D42133AF231}" destId="{9751B869-5DC2-455C-8F57-2DAB1037D58A}" srcOrd="1" destOrd="5" presId="urn:microsoft.com/office/officeart/2005/8/layout/vList4"/>
    <dgm:cxn modelId="{D2F1611C-51BA-40B2-BB73-3DAF2A60E587}" srcId="{F22925B3-4056-4519-8064-D4BF2F105A42}" destId="{B6EC5CCA-6899-4452-86C6-753093F5242B}" srcOrd="2" destOrd="0" parTransId="{21FF1EBF-0CE5-4288-9F5B-B6F00371BE12}" sibTransId="{F93B9A20-9442-408B-A178-5EECB7337E76}"/>
    <dgm:cxn modelId="{76845E1E-0F3E-49D7-9E3D-191A5C38D789}" type="presOf" srcId="{DE3703DA-61C0-49C5-8852-DF224AE43C24}" destId="{22382ABB-5583-490F-99A2-DEC649C30AE8}" srcOrd="1" destOrd="0" presId="urn:microsoft.com/office/officeart/2005/8/layout/vList4"/>
    <dgm:cxn modelId="{924B4229-8803-466A-98D1-4ED62CCAE806}" srcId="{35665E68-3400-46D8-ACAB-2CA58ED4FCAE}" destId="{E24836A5-CA33-48E5-91A2-76275B1649E2}" srcOrd="1" destOrd="0" parTransId="{B62A710C-9E52-42C0-8603-D3A05D51F1F1}" sibTransId="{E6D37AF6-35F1-4FA2-BF2F-D6D9C4F18D6A}"/>
    <dgm:cxn modelId="{BBE27A29-F5CD-44DE-B435-D9C6186ACCA0}" type="presOf" srcId="{3815E556-D690-463E-A043-FEB41AB76DB8}" destId="{9751B869-5DC2-455C-8F57-2DAB1037D58A}" srcOrd="1" destOrd="1" presId="urn:microsoft.com/office/officeart/2005/8/layout/vList4"/>
    <dgm:cxn modelId="{8D086440-2F07-4EB2-9B9D-CDE8FB3B1909}" type="presOf" srcId="{E964B7BC-3F63-4D40-8F0E-D3EC28ACAD82}" destId="{BB7BD82B-CDE2-4500-8B4B-81A6AF59BD41}" srcOrd="0" destOrd="0" presId="urn:microsoft.com/office/officeart/2005/8/layout/vList4"/>
    <dgm:cxn modelId="{D20EBD62-95E0-423E-86B7-14844B3D861B}" type="presOf" srcId="{B6EC5CCA-6899-4452-86C6-753093F5242B}" destId="{7C837CEA-88BC-4200-B097-07048CBE3B77}" srcOrd="1" destOrd="3" presId="urn:microsoft.com/office/officeart/2005/8/layout/vList4"/>
    <dgm:cxn modelId="{EC140046-A1DD-44E9-BFCC-C578DD654C3E}" srcId="{35665E68-3400-46D8-ACAB-2CA58ED4FCAE}" destId="{B5C9723F-3E2F-42A8-B1F1-AB8D999C88E4}" srcOrd="3" destOrd="0" parTransId="{4D7A5D0B-9761-4210-A9CA-A380D6E1EA3F}" sibTransId="{3774F18D-1E5C-4C24-9EE1-4752020A7777}"/>
    <dgm:cxn modelId="{5996B14A-D713-404B-97A2-963D8F15A737}" type="presOf" srcId="{DFE70D49-D60F-4F4F-AEE2-3596E58C7761}" destId="{22382ABB-5583-490F-99A2-DEC649C30AE8}" srcOrd="1" destOrd="2" presId="urn:microsoft.com/office/officeart/2005/8/layout/vList4"/>
    <dgm:cxn modelId="{35883D4B-245C-4208-8B4C-BF87A64772DA}" srcId="{E964B7BC-3F63-4D40-8F0E-D3EC28ACAD82}" destId="{35665E68-3400-46D8-ACAB-2CA58ED4FCAE}" srcOrd="2" destOrd="0" parTransId="{C626E3A0-9042-457C-B371-1019856C27B8}" sibTransId="{5823DBF0-F133-435D-9920-EA333A6FF3FE}"/>
    <dgm:cxn modelId="{8CF3D14D-A3B0-43DF-B7F5-3457EBB50119}" type="presOf" srcId="{F22925B3-4056-4519-8064-D4BF2F105A42}" destId="{E4712BFF-89EE-4211-9DE0-E4D0A9A175E8}" srcOrd="0" destOrd="0" presId="urn:microsoft.com/office/officeart/2005/8/layout/vList4"/>
    <dgm:cxn modelId="{62EF5C6F-762C-4737-9DFB-EC162CF9166E}" type="presOf" srcId="{85AB1B6B-A33A-492F-A4E4-A25A74869DA1}" destId="{7C837CEA-88BC-4200-B097-07048CBE3B77}" srcOrd="1" destOrd="2" presId="urn:microsoft.com/office/officeart/2005/8/layout/vList4"/>
    <dgm:cxn modelId="{652A0070-46C5-4A45-A815-316A5CF3276B}" type="presOf" srcId="{E723AF05-44C9-4B3E-BA44-35E583BEC99D}" destId="{68114917-ED19-4930-902B-96CEAA44007D}" srcOrd="0" destOrd="3" presId="urn:microsoft.com/office/officeart/2005/8/layout/vList4"/>
    <dgm:cxn modelId="{45015751-AAA6-42A6-9ABE-73821715E0CF}" type="presOf" srcId="{4AE805CF-DC42-40EA-97F8-97AB565EF19D}" destId="{6D4CBC56-0089-4F94-9F1F-B6C14B41C28D}" srcOrd="0" destOrd="3" presId="urn:microsoft.com/office/officeart/2005/8/layout/vList4"/>
    <dgm:cxn modelId="{B303D252-32B8-4356-9D11-0E260544F625}" type="presOf" srcId="{B5C9723F-3E2F-42A8-B1F1-AB8D999C88E4}" destId="{9751B869-5DC2-455C-8F57-2DAB1037D58A}" srcOrd="1" destOrd="4" presId="urn:microsoft.com/office/officeart/2005/8/layout/vList4"/>
    <dgm:cxn modelId="{528F0D7E-1301-4651-B0C8-B0A1CDD1181C}" srcId="{F22925B3-4056-4519-8064-D4BF2F105A42}" destId="{85AB1B6B-A33A-492F-A4E4-A25A74869DA1}" srcOrd="1" destOrd="0" parTransId="{35C7127C-8A96-4C8B-B118-81EFC3E46047}" sibTransId="{63016BDC-1E2C-48F3-B261-51E741951A08}"/>
    <dgm:cxn modelId="{A524D07F-5C9B-4381-8CDB-4DB607FFC421}" type="presOf" srcId="{E24836A5-CA33-48E5-91A2-76275B1649E2}" destId="{9751B869-5DC2-455C-8F57-2DAB1037D58A}" srcOrd="1" destOrd="2" presId="urn:microsoft.com/office/officeart/2005/8/layout/vList4"/>
    <dgm:cxn modelId="{3DECD58B-8400-4164-9A30-5BE0B90CC536}" srcId="{F22925B3-4056-4519-8064-D4BF2F105A42}" destId="{8008F684-373E-49D7-B37C-B34F72780085}" srcOrd="0" destOrd="0" parTransId="{031CD728-2670-4588-9123-9B7D95DD981D}" sibTransId="{32F9C2F9-8179-441C-9B03-49EF2AAAD23D}"/>
    <dgm:cxn modelId="{1122F491-423F-4CFD-A15B-17136B47FC57}" type="presOf" srcId="{35665E68-3400-46D8-ACAB-2CA58ED4FCAE}" destId="{9751B869-5DC2-455C-8F57-2DAB1037D58A}" srcOrd="1" destOrd="0" presId="urn:microsoft.com/office/officeart/2005/8/layout/vList4"/>
    <dgm:cxn modelId="{7530E699-1E82-40BC-8C03-D3AC08320C3D}" type="presOf" srcId="{B6EC5CCA-6899-4452-86C6-753093F5242B}" destId="{E4712BFF-89EE-4211-9DE0-E4D0A9A175E8}" srcOrd="0" destOrd="3" presId="urn:microsoft.com/office/officeart/2005/8/layout/vList4"/>
    <dgm:cxn modelId="{7DAB3D9B-EA08-4697-8256-08BAB2230755}" srcId="{35665E68-3400-46D8-ACAB-2CA58ED4FCAE}" destId="{8A4ABA12-4AB6-4D68-ABB1-5D42133AF231}" srcOrd="4" destOrd="0" parTransId="{FC64188E-873E-495F-A747-C064BCCA1CFB}" sibTransId="{34AE9BD6-2C51-401E-AF3C-73F91CBB0476}"/>
    <dgm:cxn modelId="{5F77EDA6-858F-4BDC-90DE-F1CF3DC384C3}" type="presOf" srcId="{4AE805CF-DC42-40EA-97F8-97AB565EF19D}" destId="{9751B869-5DC2-455C-8F57-2DAB1037D58A}" srcOrd="1" destOrd="3" presId="urn:microsoft.com/office/officeart/2005/8/layout/vList4"/>
    <dgm:cxn modelId="{ED8A84AF-00E3-444C-B5E4-C096C38FA9A2}" type="presOf" srcId="{E723AF05-44C9-4B3E-BA44-35E583BEC99D}" destId="{22382ABB-5583-490F-99A2-DEC649C30AE8}" srcOrd="1" destOrd="3" presId="urn:microsoft.com/office/officeart/2005/8/layout/vList4"/>
    <dgm:cxn modelId="{5A6CA0B2-8509-4D20-A10B-AA9733B08FA6}" type="presOf" srcId="{8008F684-373E-49D7-B37C-B34F72780085}" destId="{7C837CEA-88BC-4200-B097-07048CBE3B77}" srcOrd="1" destOrd="1" presId="urn:microsoft.com/office/officeart/2005/8/layout/vList4"/>
    <dgm:cxn modelId="{334769B4-AEDF-4166-8FC6-ED1650720419}" srcId="{DE3703DA-61C0-49C5-8852-DF224AE43C24}" destId="{4F11CB9A-605C-46C8-8B1F-72822ABF0896}" srcOrd="0" destOrd="0" parTransId="{3E1EF7E9-9297-4C59-851A-C339B3519FAF}" sibTransId="{4B3DB783-FB84-4DC2-926E-3AA31ACC0958}"/>
    <dgm:cxn modelId="{B8013EB9-5DE0-48BA-A208-D96C710286F1}" srcId="{DE3703DA-61C0-49C5-8852-DF224AE43C24}" destId="{E723AF05-44C9-4B3E-BA44-35E583BEC99D}" srcOrd="2" destOrd="0" parTransId="{6CEA9B71-C994-4C60-8946-9D621C023DC5}" sibTransId="{B2389FC9-0560-46BF-9409-A28AE06A2E82}"/>
    <dgm:cxn modelId="{0BE4B7BA-1BE1-47FF-9D78-C05CED3E91C2}" type="presOf" srcId="{35665E68-3400-46D8-ACAB-2CA58ED4FCAE}" destId="{6D4CBC56-0089-4F94-9F1F-B6C14B41C28D}" srcOrd="0" destOrd="0" presId="urn:microsoft.com/office/officeart/2005/8/layout/vList4"/>
    <dgm:cxn modelId="{83EE62BB-3E86-49C0-9E9E-901DC46B2F10}" type="presOf" srcId="{4F11CB9A-605C-46C8-8B1F-72822ABF0896}" destId="{68114917-ED19-4930-902B-96CEAA44007D}" srcOrd="0" destOrd="1" presId="urn:microsoft.com/office/officeart/2005/8/layout/vList4"/>
    <dgm:cxn modelId="{55BC92C3-F65E-4BFA-B427-27F3A12100F9}" type="presOf" srcId="{F22925B3-4056-4519-8064-D4BF2F105A42}" destId="{7C837CEA-88BC-4200-B097-07048CBE3B77}" srcOrd="1" destOrd="0" presId="urn:microsoft.com/office/officeart/2005/8/layout/vList4"/>
    <dgm:cxn modelId="{7A61D8C3-B692-461C-B8A6-A5A5CE3B9985}" srcId="{E964B7BC-3F63-4D40-8F0E-D3EC28ACAD82}" destId="{F22925B3-4056-4519-8064-D4BF2F105A42}" srcOrd="1" destOrd="0" parTransId="{3760BE32-A02F-4662-BC57-212CD32F1127}" sibTransId="{FCA8FED6-5DD9-49D6-861F-6B0F81A51A5F}"/>
    <dgm:cxn modelId="{7AD7F8C4-3262-4E7D-ADCC-2D331E7F6ABC}" type="presOf" srcId="{DE3703DA-61C0-49C5-8852-DF224AE43C24}" destId="{68114917-ED19-4930-902B-96CEAA44007D}" srcOrd="0" destOrd="0" presId="urn:microsoft.com/office/officeart/2005/8/layout/vList4"/>
    <dgm:cxn modelId="{CCABADC7-A334-4EAF-AE6B-92D6A644F996}" srcId="{DE3703DA-61C0-49C5-8852-DF224AE43C24}" destId="{DFE70D49-D60F-4F4F-AEE2-3596E58C7761}" srcOrd="1" destOrd="0" parTransId="{93F691FB-D795-403F-B7DE-0EF8AE44167D}" sibTransId="{B851339E-DF33-4CA9-80E9-6366116883E5}"/>
    <dgm:cxn modelId="{73D15ACB-3BE9-48E2-8D24-9D69F3945673}" type="presOf" srcId="{3815E556-D690-463E-A043-FEB41AB76DB8}" destId="{6D4CBC56-0089-4F94-9F1F-B6C14B41C28D}" srcOrd="0" destOrd="1" presId="urn:microsoft.com/office/officeart/2005/8/layout/vList4"/>
    <dgm:cxn modelId="{F0DE5ED3-E3F4-4209-BD7E-2B8C9EF3589B}" type="presOf" srcId="{85AB1B6B-A33A-492F-A4E4-A25A74869DA1}" destId="{E4712BFF-89EE-4211-9DE0-E4D0A9A175E8}" srcOrd="0" destOrd="2" presId="urn:microsoft.com/office/officeart/2005/8/layout/vList4"/>
    <dgm:cxn modelId="{4BB6D6D7-E2E3-4BA4-94ED-BF70038656D5}" type="presOf" srcId="{8A4ABA12-4AB6-4D68-ABB1-5D42133AF231}" destId="{6D4CBC56-0089-4F94-9F1F-B6C14B41C28D}" srcOrd="0" destOrd="5" presId="urn:microsoft.com/office/officeart/2005/8/layout/vList4"/>
    <dgm:cxn modelId="{BC9E59DC-003C-4D6E-8EB6-A2D1C89E06C7}" srcId="{E964B7BC-3F63-4D40-8F0E-D3EC28ACAD82}" destId="{DE3703DA-61C0-49C5-8852-DF224AE43C24}" srcOrd="0" destOrd="0" parTransId="{8C60AE6F-31F3-4F75-96BD-4154C5A45B84}" sibTransId="{3E4A7279-003A-4BDA-B2D7-530049F3D7D8}"/>
    <dgm:cxn modelId="{F3C5F9E0-E2A6-4CD0-A1C5-ED018B05593E}" srcId="{35665E68-3400-46D8-ACAB-2CA58ED4FCAE}" destId="{4AE805CF-DC42-40EA-97F8-97AB565EF19D}" srcOrd="2" destOrd="0" parTransId="{32FD921D-0668-4A52-A485-B16E65053D90}" sibTransId="{300C66AD-225D-4A83-B6A9-D14698D43D2C}"/>
    <dgm:cxn modelId="{6CB753FF-8373-4BAB-8933-54F155656E60}" type="presOf" srcId="{DFE70D49-D60F-4F4F-AEE2-3596E58C7761}" destId="{68114917-ED19-4930-902B-96CEAA44007D}" srcOrd="0" destOrd="2" presId="urn:microsoft.com/office/officeart/2005/8/layout/vList4"/>
    <dgm:cxn modelId="{1E2C89B2-152C-41C7-8F0C-0FD162D973AA}" type="presParOf" srcId="{BB7BD82B-CDE2-4500-8B4B-81A6AF59BD41}" destId="{2BD6BE13-A018-4FD1-96F8-A6FC7493BE15}" srcOrd="0" destOrd="0" presId="urn:microsoft.com/office/officeart/2005/8/layout/vList4"/>
    <dgm:cxn modelId="{4DCDF9B1-E8B6-4B6A-B2EF-2E984DA6FE6A}" type="presParOf" srcId="{2BD6BE13-A018-4FD1-96F8-A6FC7493BE15}" destId="{68114917-ED19-4930-902B-96CEAA44007D}" srcOrd="0" destOrd="0" presId="urn:microsoft.com/office/officeart/2005/8/layout/vList4"/>
    <dgm:cxn modelId="{1594A356-63DB-428A-96EF-5D79091CB371}" type="presParOf" srcId="{2BD6BE13-A018-4FD1-96F8-A6FC7493BE15}" destId="{889458CB-CE9F-4B4D-A876-DB7B3B24026F}" srcOrd="1" destOrd="0" presId="urn:microsoft.com/office/officeart/2005/8/layout/vList4"/>
    <dgm:cxn modelId="{D62A1BC1-EA82-4FF5-AD6C-F55B25B4A037}" type="presParOf" srcId="{2BD6BE13-A018-4FD1-96F8-A6FC7493BE15}" destId="{22382ABB-5583-490F-99A2-DEC649C30AE8}" srcOrd="2" destOrd="0" presId="urn:microsoft.com/office/officeart/2005/8/layout/vList4"/>
    <dgm:cxn modelId="{36B370FC-D9BC-4C46-828B-746F95D0EAC8}" type="presParOf" srcId="{BB7BD82B-CDE2-4500-8B4B-81A6AF59BD41}" destId="{26110AE9-248E-4ACB-8078-A4D8C102E200}" srcOrd="1" destOrd="0" presId="urn:microsoft.com/office/officeart/2005/8/layout/vList4"/>
    <dgm:cxn modelId="{9363F81D-2777-432C-94DB-D42ECFCC4E0C}" type="presParOf" srcId="{BB7BD82B-CDE2-4500-8B4B-81A6AF59BD41}" destId="{5CBC877D-11C9-4EF1-AAF7-AC5BA2D1B2C3}" srcOrd="2" destOrd="0" presId="urn:microsoft.com/office/officeart/2005/8/layout/vList4"/>
    <dgm:cxn modelId="{1DBCACC6-B862-49CE-856E-FC94D99AE0D6}" type="presParOf" srcId="{5CBC877D-11C9-4EF1-AAF7-AC5BA2D1B2C3}" destId="{E4712BFF-89EE-4211-9DE0-E4D0A9A175E8}" srcOrd="0" destOrd="0" presId="urn:microsoft.com/office/officeart/2005/8/layout/vList4"/>
    <dgm:cxn modelId="{B8F5E396-23F5-46BA-AC46-6C89DE585B51}" type="presParOf" srcId="{5CBC877D-11C9-4EF1-AAF7-AC5BA2D1B2C3}" destId="{757D3260-0544-4C5D-BFFE-97745E2DAC3E}" srcOrd="1" destOrd="0" presId="urn:microsoft.com/office/officeart/2005/8/layout/vList4"/>
    <dgm:cxn modelId="{338EDEA7-7A68-4F72-B7DA-8280B773D7DA}" type="presParOf" srcId="{5CBC877D-11C9-4EF1-AAF7-AC5BA2D1B2C3}" destId="{7C837CEA-88BC-4200-B097-07048CBE3B77}" srcOrd="2" destOrd="0" presId="urn:microsoft.com/office/officeart/2005/8/layout/vList4"/>
    <dgm:cxn modelId="{3FCFDB9E-841E-453F-8713-C04C05832028}" type="presParOf" srcId="{BB7BD82B-CDE2-4500-8B4B-81A6AF59BD41}" destId="{AFCA5A9A-9F75-4D3C-8735-C70479A63164}" srcOrd="3" destOrd="0" presId="urn:microsoft.com/office/officeart/2005/8/layout/vList4"/>
    <dgm:cxn modelId="{C4EE1875-29F2-4404-9683-E95D2910ABAF}" type="presParOf" srcId="{BB7BD82B-CDE2-4500-8B4B-81A6AF59BD41}" destId="{7A54D302-9C8E-46B6-8A75-B786AFC292C9}" srcOrd="4" destOrd="0" presId="urn:microsoft.com/office/officeart/2005/8/layout/vList4"/>
    <dgm:cxn modelId="{919CDA94-49BC-4152-9895-08FC3E16C46A}" type="presParOf" srcId="{7A54D302-9C8E-46B6-8A75-B786AFC292C9}" destId="{6D4CBC56-0089-4F94-9F1F-B6C14B41C28D}" srcOrd="0" destOrd="0" presId="urn:microsoft.com/office/officeart/2005/8/layout/vList4"/>
    <dgm:cxn modelId="{168C41DE-9F98-464E-A0E6-F4AE4BCAD830}" type="presParOf" srcId="{7A54D302-9C8E-46B6-8A75-B786AFC292C9}" destId="{66518B24-1BAF-47B0-9B88-49836E62A72E}" srcOrd="1" destOrd="0" presId="urn:microsoft.com/office/officeart/2005/8/layout/vList4"/>
    <dgm:cxn modelId="{4D3A822D-117B-4DBD-9CB3-B52B6A6CF4C4}" type="presParOf" srcId="{7A54D302-9C8E-46B6-8A75-B786AFC292C9}" destId="{9751B869-5DC2-455C-8F57-2DAB1037D58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E4E023-DE19-4A0C-911E-7641F43F7EF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38170D7B-959B-4E79-A3F7-FD488D0F737C}">
      <dgm:prSet phldrT="[Text]"/>
      <dgm:spPr/>
      <dgm:t>
        <a:bodyPr/>
        <a:lstStyle/>
        <a:p>
          <a:r>
            <a:rPr lang="en-GB" dirty="0"/>
            <a:t>Artistic &amp; Creative Group</a:t>
          </a:r>
        </a:p>
      </dgm:t>
    </dgm:pt>
    <dgm:pt modelId="{5BEC1A79-6AAB-4394-BD2A-EF21A6EDD685}" type="parTrans" cxnId="{A034D394-6A3B-443F-9F9A-4400288CA9BE}">
      <dgm:prSet/>
      <dgm:spPr/>
      <dgm:t>
        <a:bodyPr/>
        <a:lstStyle/>
        <a:p>
          <a:endParaRPr lang="en-GB"/>
        </a:p>
      </dgm:t>
    </dgm:pt>
    <dgm:pt modelId="{94408CAD-04C6-4A04-AD5D-238FF1C99261}" type="sibTrans" cxnId="{A034D394-6A3B-443F-9F9A-4400288CA9BE}">
      <dgm:prSet/>
      <dgm:spPr/>
      <dgm:t>
        <a:bodyPr/>
        <a:lstStyle/>
        <a:p>
          <a:endParaRPr lang="en-GB"/>
        </a:p>
      </dgm:t>
    </dgm:pt>
    <dgm:pt modelId="{AEBEC7C7-C81E-4FB1-8E29-6D3D83C678F7}">
      <dgm:prSet phldrT="[Text]"/>
      <dgm:spPr/>
      <dgm:t>
        <a:bodyPr/>
        <a:lstStyle/>
        <a:p>
          <a:r>
            <a:rPr lang="en-GB" dirty="0"/>
            <a:t>Art</a:t>
          </a:r>
        </a:p>
      </dgm:t>
    </dgm:pt>
    <dgm:pt modelId="{2371C1FA-DDAC-486D-B4B1-FFDB63DC55E0}" type="parTrans" cxnId="{FBB0A43B-A9DD-4CFB-A0BC-994C75401FFE}">
      <dgm:prSet/>
      <dgm:spPr/>
      <dgm:t>
        <a:bodyPr/>
        <a:lstStyle/>
        <a:p>
          <a:endParaRPr lang="en-GB"/>
        </a:p>
      </dgm:t>
    </dgm:pt>
    <dgm:pt modelId="{D9676354-599B-42A6-B906-422630DE3106}" type="sibTrans" cxnId="{FBB0A43B-A9DD-4CFB-A0BC-994C75401FFE}">
      <dgm:prSet/>
      <dgm:spPr/>
      <dgm:t>
        <a:bodyPr/>
        <a:lstStyle/>
        <a:p>
          <a:endParaRPr lang="en-GB"/>
        </a:p>
      </dgm:t>
    </dgm:pt>
    <dgm:pt modelId="{FCFC400F-4264-41AC-9BD8-9E59A70BFEEC}">
      <dgm:prSet phldrT="[Text]"/>
      <dgm:spPr/>
      <dgm:t>
        <a:bodyPr/>
        <a:lstStyle/>
        <a:p>
          <a:r>
            <a:rPr lang="en-GB" dirty="0"/>
            <a:t>Music</a:t>
          </a:r>
        </a:p>
      </dgm:t>
    </dgm:pt>
    <dgm:pt modelId="{3A6C7044-8C37-4193-BAFA-65426C89D004}" type="parTrans" cxnId="{4F75D524-8539-43DD-B17E-82FC0CCFCB49}">
      <dgm:prSet/>
      <dgm:spPr/>
      <dgm:t>
        <a:bodyPr/>
        <a:lstStyle/>
        <a:p>
          <a:endParaRPr lang="en-GB"/>
        </a:p>
      </dgm:t>
    </dgm:pt>
    <dgm:pt modelId="{C578E87C-3558-4966-8F7F-8316DEB140F1}" type="sibTrans" cxnId="{4F75D524-8539-43DD-B17E-82FC0CCFCB49}">
      <dgm:prSet/>
      <dgm:spPr/>
      <dgm:t>
        <a:bodyPr/>
        <a:lstStyle/>
        <a:p>
          <a:endParaRPr lang="en-GB"/>
        </a:p>
      </dgm:t>
    </dgm:pt>
    <dgm:pt modelId="{13425856-5A36-4089-9706-13203684C957}">
      <dgm:prSet phldrT="[Text]"/>
      <dgm:spPr/>
      <dgm:t>
        <a:bodyPr/>
        <a:lstStyle/>
        <a:p>
          <a:r>
            <a:rPr lang="en-GB" dirty="0"/>
            <a:t>Languages Group</a:t>
          </a:r>
        </a:p>
      </dgm:t>
    </dgm:pt>
    <dgm:pt modelId="{4EDC2B2A-08C1-4E55-A19A-F6A28B19FCC7}" type="parTrans" cxnId="{C2DC346B-8FAB-42DC-8D94-1FBA05483911}">
      <dgm:prSet/>
      <dgm:spPr/>
      <dgm:t>
        <a:bodyPr/>
        <a:lstStyle/>
        <a:p>
          <a:endParaRPr lang="en-GB"/>
        </a:p>
      </dgm:t>
    </dgm:pt>
    <dgm:pt modelId="{6B728A82-044D-4028-BFC8-115D89F3C17B}" type="sibTrans" cxnId="{C2DC346B-8FAB-42DC-8D94-1FBA05483911}">
      <dgm:prSet/>
      <dgm:spPr/>
      <dgm:t>
        <a:bodyPr/>
        <a:lstStyle/>
        <a:p>
          <a:endParaRPr lang="en-GB"/>
        </a:p>
      </dgm:t>
    </dgm:pt>
    <dgm:pt modelId="{BA0CC66F-544B-4071-87D1-1C790320C345}">
      <dgm:prSet phldrT="[Text]"/>
      <dgm:spPr/>
      <dgm:t>
        <a:bodyPr/>
        <a:lstStyle/>
        <a:p>
          <a:r>
            <a:rPr lang="en-GB" dirty="0"/>
            <a:t>French</a:t>
          </a:r>
        </a:p>
      </dgm:t>
    </dgm:pt>
    <dgm:pt modelId="{12DD77EC-70AC-4418-B90A-3096C4A5D1C9}" type="parTrans" cxnId="{92B752A2-9F99-4738-8988-6E6531D83C63}">
      <dgm:prSet/>
      <dgm:spPr/>
      <dgm:t>
        <a:bodyPr/>
        <a:lstStyle/>
        <a:p>
          <a:endParaRPr lang="en-GB"/>
        </a:p>
      </dgm:t>
    </dgm:pt>
    <dgm:pt modelId="{53E4E9CE-263D-49F6-882F-02B419500FD9}" type="sibTrans" cxnId="{92B752A2-9F99-4738-8988-6E6531D83C63}">
      <dgm:prSet/>
      <dgm:spPr/>
      <dgm:t>
        <a:bodyPr/>
        <a:lstStyle/>
        <a:p>
          <a:endParaRPr lang="en-GB"/>
        </a:p>
      </dgm:t>
    </dgm:pt>
    <dgm:pt modelId="{5E4A6422-B22F-4E62-8A71-6D57B2381277}">
      <dgm:prSet phldrT="[Text]"/>
      <dgm:spPr/>
      <dgm:t>
        <a:bodyPr/>
        <a:lstStyle/>
        <a:p>
          <a:r>
            <a:rPr lang="en-GB" dirty="0"/>
            <a:t>German</a:t>
          </a:r>
        </a:p>
      </dgm:t>
    </dgm:pt>
    <dgm:pt modelId="{F21378DB-F1A4-4126-85AA-E279054569BF}" type="parTrans" cxnId="{931512C8-DC1D-41D0-B318-6CEE7F5344D5}">
      <dgm:prSet/>
      <dgm:spPr/>
      <dgm:t>
        <a:bodyPr/>
        <a:lstStyle/>
        <a:p>
          <a:endParaRPr lang="en-GB"/>
        </a:p>
      </dgm:t>
    </dgm:pt>
    <dgm:pt modelId="{E60776F9-E200-4888-9E85-BC4F0417A900}" type="sibTrans" cxnId="{931512C8-DC1D-41D0-B318-6CEE7F5344D5}">
      <dgm:prSet/>
      <dgm:spPr/>
      <dgm:t>
        <a:bodyPr/>
        <a:lstStyle/>
        <a:p>
          <a:endParaRPr lang="en-GB"/>
        </a:p>
      </dgm:t>
    </dgm:pt>
    <dgm:pt modelId="{C38D537F-AAA1-4F7B-9867-BE3D3AFB6226}">
      <dgm:prSet phldrT="[Text]"/>
      <dgm:spPr/>
      <dgm:t>
        <a:bodyPr/>
        <a:lstStyle/>
        <a:p>
          <a:r>
            <a:rPr lang="en-GB" dirty="0"/>
            <a:t>Humanities &amp; Social Group</a:t>
          </a:r>
        </a:p>
      </dgm:t>
    </dgm:pt>
    <dgm:pt modelId="{04081E7C-998F-4403-913D-CA68120A75C1}" type="parTrans" cxnId="{B03E0A96-7789-4DAD-B6E8-188B2BD785CF}">
      <dgm:prSet/>
      <dgm:spPr/>
      <dgm:t>
        <a:bodyPr/>
        <a:lstStyle/>
        <a:p>
          <a:endParaRPr lang="en-GB"/>
        </a:p>
      </dgm:t>
    </dgm:pt>
    <dgm:pt modelId="{D74E0010-AB41-4F4C-AA6F-922EA6155E70}" type="sibTrans" cxnId="{B03E0A96-7789-4DAD-B6E8-188B2BD785CF}">
      <dgm:prSet/>
      <dgm:spPr/>
      <dgm:t>
        <a:bodyPr/>
        <a:lstStyle/>
        <a:p>
          <a:endParaRPr lang="en-GB"/>
        </a:p>
      </dgm:t>
    </dgm:pt>
    <dgm:pt modelId="{AAB0F7BE-709D-4BE3-8D68-8A7E993718CB}">
      <dgm:prSet phldrT="[Text]"/>
      <dgm:spPr/>
      <dgm:t>
        <a:bodyPr/>
        <a:lstStyle/>
        <a:p>
          <a:r>
            <a:rPr lang="en-GB" dirty="0"/>
            <a:t>History</a:t>
          </a:r>
        </a:p>
      </dgm:t>
    </dgm:pt>
    <dgm:pt modelId="{8832CC30-040A-4F9F-804C-FAB84DA1DF09}" type="parTrans" cxnId="{53BEDC2A-7E7C-4F04-ADCB-4BFF600394FD}">
      <dgm:prSet/>
      <dgm:spPr/>
      <dgm:t>
        <a:bodyPr/>
        <a:lstStyle/>
        <a:p>
          <a:endParaRPr lang="en-GB"/>
        </a:p>
      </dgm:t>
    </dgm:pt>
    <dgm:pt modelId="{472C68AF-53C1-4B23-875E-AB40040A7008}" type="sibTrans" cxnId="{53BEDC2A-7E7C-4F04-ADCB-4BFF600394FD}">
      <dgm:prSet/>
      <dgm:spPr/>
      <dgm:t>
        <a:bodyPr/>
        <a:lstStyle/>
        <a:p>
          <a:endParaRPr lang="en-GB"/>
        </a:p>
      </dgm:t>
    </dgm:pt>
    <dgm:pt modelId="{4C1A681C-4624-482D-A010-352F6CA0F462}">
      <dgm:prSet phldrT="[Text]"/>
      <dgm:spPr/>
      <dgm:t>
        <a:bodyPr/>
        <a:lstStyle/>
        <a:p>
          <a:r>
            <a:rPr lang="en-GB" dirty="0"/>
            <a:t>LC Physical Education</a:t>
          </a:r>
        </a:p>
      </dgm:t>
    </dgm:pt>
    <dgm:pt modelId="{4B9ADEA4-BC61-4B6B-B0F2-8AD0CD871959}" type="parTrans" cxnId="{A58B6C31-BBBC-423B-9A60-13D71F4CC655}">
      <dgm:prSet/>
      <dgm:spPr/>
      <dgm:t>
        <a:bodyPr/>
        <a:lstStyle/>
        <a:p>
          <a:endParaRPr lang="en-GB"/>
        </a:p>
      </dgm:t>
    </dgm:pt>
    <dgm:pt modelId="{27FED51B-A317-423B-808E-3CD636CA418E}" type="sibTrans" cxnId="{A58B6C31-BBBC-423B-9A60-13D71F4CC655}">
      <dgm:prSet/>
      <dgm:spPr/>
      <dgm:t>
        <a:bodyPr/>
        <a:lstStyle/>
        <a:p>
          <a:endParaRPr lang="en-GB"/>
        </a:p>
      </dgm:t>
    </dgm:pt>
    <dgm:pt modelId="{4C11AAC9-13DF-4D3F-B77A-77E365D21AD4}">
      <dgm:prSet phldrT="[Text]"/>
      <dgm:spPr/>
      <dgm:t>
        <a:bodyPr/>
        <a:lstStyle/>
        <a:p>
          <a:r>
            <a:rPr lang="en-GB" dirty="0"/>
            <a:t>Geography</a:t>
          </a:r>
        </a:p>
      </dgm:t>
    </dgm:pt>
    <dgm:pt modelId="{B90B39FA-AADE-4B51-B48C-6F6A8E3AC510}" type="parTrans" cxnId="{19806D6A-9A9B-457E-9445-7069C6BF0331}">
      <dgm:prSet/>
      <dgm:spPr/>
      <dgm:t>
        <a:bodyPr/>
        <a:lstStyle/>
        <a:p>
          <a:endParaRPr lang="en-GB"/>
        </a:p>
      </dgm:t>
    </dgm:pt>
    <dgm:pt modelId="{6F25BB9B-FA75-481B-96EA-8E5B0E4D5F6F}" type="sibTrans" cxnId="{19806D6A-9A9B-457E-9445-7069C6BF0331}">
      <dgm:prSet/>
      <dgm:spPr/>
      <dgm:t>
        <a:bodyPr/>
        <a:lstStyle/>
        <a:p>
          <a:endParaRPr lang="en-GB"/>
        </a:p>
      </dgm:t>
    </dgm:pt>
    <dgm:pt modelId="{2F7B970F-7981-4CE0-BA64-0E7033AA9AF0}">
      <dgm:prSet phldrT="[Text]"/>
      <dgm:spPr/>
      <dgm:t>
        <a:bodyPr/>
        <a:lstStyle/>
        <a:p>
          <a:r>
            <a:rPr lang="en-GB" dirty="0"/>
            <a:t>Home Economics</a:t>
          </a:r>
        </a:p>
      </dgm:t>
    </dgm:pt>
    <dgm:pt modelId="{1B6582FD-BADF-43A6-B082-1DD05A0369E2}" type="parTrans" cxnId="{974C0EEE-4EFA-47A9-82AB-D21286345686}">
      <dgm:prSet/>
      <dgm:spPr/>
      <dgm:t>
        <a:bodyPr/>
        <a:lstStyle/>
        <a:p>
          <a:endParaRPr lang="en-GB"/>
        </a:p>
      </dgm:t>
    </dgm:pt>
    <dgm:pt modelId="{1AE668C3-157A-4077-9D76-7230D193278F}" type="sibTrans" cxnId="{974C0EEE-4EFA-47A9-82AB-D21286345686}">
      <dgm:prSet/>
      <dgm:spPr/>
      <dgm:t>
        <a:bodyPr/>
        <a:lstStyle/>
        <a:p>
          <a:endParaRPr lang="en-GB"/>
        </a:p>
      </dgm:t>
    </dgm:pt>
    <dgm:pt modelId="{67BA26C6-922B-4F58-B104-0C77BA118ADB}">
      <dgm:prSet/>
      <dgm:spPr/>
      <dgm:t>
        <a:bodyPr/>
        <a:lstStyle/>
        <a:p>
          <a:r>
            <a:rPr lang="en-GB" dirty="0"/>
            <a:t>Business Group</a:t>
          </a:r>
        </a:p>
      </dgm:t>
    </dgm:pt>
    <dgm:pt modelId="{A5DB10E5-889E-432F-8CBF-EE7B5042B3B0}" type="parTrans" cxnId="{844F4A3B-3220-4D97-B05B-970B9CF6D20B}">
      <dgm:prSet/>
      <dgm:spPr/>
      <dgm:t>
        <a:bodyPr/>
        <a:lstStyle/>
        <a:p>
          <a:endParaRPr lang="en-GB"/>
        </a:p>
      </dgm:t>
    </dgm:pt>
    <dgm:pt modelId="{91FA4692-C90B-4373-A55A-6F8D95A57004}" type="sibTrans" cxnId="{844F4A3B-3220-4D97-B05B-970B9CF6D20B}">
      <dgm:prSet/>
      <dgm:spPr/>
      <dgm:t>
        <a:bodyPr/>
        <a:lstStyle/>
        <a:p>
          <a:endParaRPr lang="en-GB"/>
        </a:p>
      </dgm:t>
    </dgm:pt>
    <dgm:pt modelId="{512C5896-0B40-42F1-9556-7B2295F38F37}">
      <dgm:prSet/>
      <dgm:spPr/>
      <dgm:t>
        <a:bodyPr/>
        <a:lstStyle/>
        <a:p>
          <a:r>
            <a:rPr lang="en-GB" dirty="0"/>
            <a:t>Business</a:t>
          </a:r>
        </a:p>
      </dgm:t>
    </dgm:pt>
    <dgm:pt modelId="{50D2BFDA-8955-4D84-804D-A7FE403B8D33}" type="parTrans" cxnId="{D6D66915-9EC5-496A-83C5-3B35C4A16A35}">
      <dgm:prSet/>
      <dgm:spPr/>
      <dgm:t>
        <a:bodyPr/>
        <a:lstStyle/>
        <a:p>
          <a:endParaRPr lang="en-GB"/>
        </a:p>
      </dgm:t>
    </dgm:pt>
    <dgm:pt modelId="{CE12B0AA-B59E-4489-A2DC-F5435A2C3391}" type="sibTrans" cxnId="{D6D66915-9EC5-496A-83C5-3B35C4A16A35}">
      <dgm:prSet/>
      <dgm:spPr/>
      <dgm:t>
        <a:bodyPr/>
        <a:lstStyle/>
        <a:p>
          <a:endParaRPr lang="en-GB"/>
        </a:p>
      </dgm:t>
    </dgm:pt>
    <dgm:pt modelId="{38DF60FF-E281-4F45-BF52-7CC30C88A541}">
      <dgm:prSet/>
      <dgm:spPr/>
      <dgm:t>
        <a:bodyPr/>
        <a:lstStyle/>
        <a:p>
          <a:r>
            <a:rPr lang="en-GB" dirty="0"/>
            <a:t>Accounting</a:t>
          </a:r>
        </a:p>
      </dgm:t>
    </dgm:pt>
    <dgm:pt modelId="{A0731EFE-32C6-45E4-AB7B-3681F3232460}" type="parTrans" cxnId="{3D921EF5-8F8E-434F-BE00-0312EF501EE9}">
      <dgm:prSet/>
      <dgm:spPr/>
      <dgm:t>
        <a:bodyPr/>
        <a:lstStyle/>
        <a:p>
          <a:endParaRPr lang="en-GB"/>
        </a:p>
      </dgm:t>
    </dgm:pt>
    <dgm:pt modelId="{DA25960F-1330-4BC8-BAEE-18736DAEBAA5}" type="sibTrans" cxnId="{3D921EF5-8F8E-434F-BE00-0312EF501EE9}">
      <dgm:prSet/>
      <dgm:spPr/>
      <dgm:t>
        <a:bodyPr/>
        <a:lstStyle/>
        <a:p>
          <a:endParaRPr lang="en-GB"/>
        </a:p>
      </dgm:t>
    </dgm:pt>
    <dgm:pt modelId="{0A61B878-ACF0-481C-9030-41421D6B1293}">
      <dgm:prSet/>
      <dgm:spPr/>
      <dgm:t>
        <a:bodyPr/>
        <a:lstStyle/>
        <a:p>
          <a:r>
            <a:rPr lang="en-GB" dirty="0"/>
            <a:t>LCVP</a:t>
          </a:r>
        </a:p>
      </dgm:t>
    </dgm:pt>
    <dgm:pt modelId="{5560D794-BE91-4DAB-9199-D75FC2495E9C}" type="parTrans" cxnId="{339441CA-4C7A-4E27-A232-AE02D285C0FB}">
      <dgm:prSet/>
      <dgm:spPr/>
      <dgm:t>
        <a:bodyPr/>
        <a:lstStyle/>
        <a:p>
          <a:endParaRPr lang="en-GB"/>
        </a:p>
      </dgm:t>
    </dgm:pt>
    <dgm:pt modelId="{A4FBA817-0204-4F1F-804A-CA7F832374F6}" type="sibTrans" cxnId="{339441CA-4C7A-4E27-A232-AE02D285C0FB}">
      <dgm:prSet/>
      <dgm:spPr/>
      <dgm:t>
        <a:bodyPr/>
        <a:lstStyle/>
        <a:p>
          <a:endParaRPr lang="en-GB"/>
        </a:p>
      </dgm:t>
    </dgm:pt>
    <dgm:pt modelId="{BD92A637-0743-46C1-A5C0-7431CD377F31}" type="pres">
      <dgm:prSet presAssocID="{03E4E023-DE19-4A0C-911E-7641F43F7EF9}" presName="linear" presStyleCnt="0">
        <dgm:presLayoutVars>
          <dgm:dir/>
          <dgm:resizeHandles val="exact"/>
        </dgm:presLayoutVars>
      </dgm:prSet>
      <dgm:spPr/>
    </dgm:pt>
    <dgm:pt modelId="{7FAA8826-9E83-4529-B364-99B794F26ADE}" type="pres">
      <dgm:prSet presAssocID="{38170D7B-959B-4E79-A3F7-FD488D0F737C}" presName="comp" presStyleCnt="0"/>
      <dgm:spPr/>
    </dgm:pt>
    <dgm:pt modelId="{82E3D254-F299-4194-894D-BBDB19BE9C63}" type="pres">
      <dgm:prSet presAssocID="{38170D7B-959B-4E79-A3F7-FD488D0F737C}" presName="box" presStyleLbl="node1" presStyleIdx="0" presStyleCnt="4"/>
      <dgm:spPr/>
    </dgm:pt>
    <dgm:pt modelId="{DEF39E3E-EB2F-40AC-A6BF-DEDFE765ACE5}" type="pres">
      <dgm:prSet presAssocID="{38170D7B-959B-4E79-A3F7-FD488D0F737C}" presName="img" presStyleLbl="fgImgPlace1" presStyleIdx="0" presStyleCnt="4"/>
      <dgm:spPr>
        <a:blipFill rotWithShape="1">
          <a:blip xmlns:r="http://schemas.openxmlformats.org/officeDocument/2006/relationships" r:embed="rId1"/>
          <a:srcRect/>
          <a:stretch>
            <a:fillRect t="-3000" b="-3000"/>
          </a:stretch>
        </a:blipFill>
      </dgm:spPr>
    </dgm:pt>
    <dgm:pt modelId="{AB7C3526-DEE3-4A94-AD78-02BFC425C499}" type="pres">
      <dgm:prSet presAssocID="{38170D7B-959B-4E79-A3F7-FD488D0F737C}" presName="text" presStyleLbl="node1" presStyleIdx="0" presStyleCnt="4">
        <dgm:presLayoutVars>
          <dgm:bulletEnabled val="1"/>
        </dgm:presLayoutVars>
      </dgm:prSet>
      <dgm:spPr/>
    </dgm:pt>
    <dgm:pt modelId="{4D7C623A-6B91-4937-90D5-1035670E0047}" type="pres">
      <dgm:prSet presAssocID="{94408CAD-04C6-4A04-AD5D-238FF1C99261}" presName="spacer" presStyleCnt="0"/>
      <dgm:spPr/>
    </dgm:pt>
    <dgm:pt modelId="{7E380011-1797-42F8-A09B-8551498363B0}" type="pres">
      <dgm:prSet presAssocID="{13425856-5A36-4089-9706-13203684C957}" presName="comp" presStyleCnt="0"/>
      <dgm:spPr/>
    </dgm:pt>
    <dgm:pt modelId="{1C532181-65D2-458F-A868-4568176B7050}" type="pres">
      <dgm:prSet presAssocID="{13425856-5A36-4089-9706-13203684C957}" presName="box" presStyleLbl="node1" presStyleIdx="1" presStyleCnt="4"/>
      <dgm:spPr/>
    </dgm:pt>
    <dgm:pt modelId="{55D12C09-3118-4C79-85CA-1DE929190E7C}" type="pres">
      <dgm:prSet presAssocID="{13425856-5A36-4089-9706-13203684C957}" presName="img" presStyleLbl="fgImgPlace1" presStyleIdx="1" presStyleCnt="4" custLinFactNeighborX="1942"/>
      <dgm:spPr>
        <a:blipFill rotWithShape="1">
          <a:blip xmlns:r="http://schemas.openxmlformats.org/officeDocument/2006/relationships" r:embed="rId2"/>
          <a:srcRect/>
          <a:stretch>
            <a:fillRect l="-47000" r="-47000"/>
          </a:stretch>
        </a:blipFill>
      </dgm:spPr>
    </dgm:pt>
    <dgm:pt modelId="{5DB6E87B-ED76-474C-95CA-2F376363D9C0}" type="pres">
      <dgm:prSet presAssocID="{13425856-5A36-4089-9706-13203684C957}" presName="text" presStyleLbl="node1" presStyleIdx="1" presStyleCnt="4">
        <dgm:presLayoutVars>
          <dgm:bulletEnabled val="1"/>
        </dgm:presLayoutVars>
      </dgm:prSet>
      <dgm:spPr/>
    </dgm:pt>
    <dgm:pt modelId="{D880F484-3925-4F78-8A8F-D762F76E90C6}" type="pres">
      <dgm:prSet presAssocID="{6B728A82-044D-4028-BFC8-115D89F3C17B}" presName="spacer" presStyleCnt="0"/>
      <dgm:spPr/>
    </dgm:pt>
    <dgm:pt modelId="{D3569BC1-725A-4963-AED3-BB6A51FC30AC}" type="pres">
      <dgm:prSet presAssocID="{C38D537F-AAA1-4F7B-9867-BE3D3AFB6226}" presName="comp" presStyleCnt="0"/>
      <dgm:spPr/>
    </dgm:pt>
    <dgm:pt modelId="{E9216986-E38F-424F-A0ED-6EA9F49E63A7}" type="pres">
      <dgm:prSet presAssocID="{C38D537F-AAA1-4F7B-9867-BE3D3AFB6226}" presName="box" presStyleLbl="node1" presStyleIdx="2" presStyleCnt="4"/>
      <dgm:spPr/>
    </dgm:pt>
    <dgm:pt modelId="{20170A2A-BF83-43E0-9D44-97741DE03E3B}" type="pres">
      <dgm:prSet presAssocID="{C38D537F-AAA1-4F7B-9867-BE3D3AFB6226}" presName="img" presStyleLbl="fgImgPlace1" presStyleIdx="2" presStyleCnt="4"/>
      <dgm:spPr>
        <a:blipFill rotWithShape="1">
          <a:blip xmlns:r="http://schemas.openxmlformats.org/officeDocument/2006/relationships" r:embed="rId3"/>
          <a:srcRect/>
          <a:stretch>
            <a:fillRect l="-11000" r="-11000"/>
          </a:stretch>
        </a:blipFill>
      </dgm:spPr>
    </dgm:pt>
    <dgm:pt modelId="{F449CD1E-A7A1-4751-B789-A5D6C61BDA6B}" type="pres">
      <dgm:prSet presAssocID="{C38D537F-AAA1-4F7B-9867-BE3D3AFB6226}" presName="text" presStyleLbl="node1" presStyleIdx="2" presStyleCnt="4">
        <dgm:presLayoutVars>
          <dgm:bulletEnabled val="1"/>
        </dgm:presLayoutVars>
      </dgm:prSet>
      <dgm:spPr/>
    </dgm:pt>
    <dgm:pt modelId="{D7D8899C-57C8-4D53-A753-6583731DEBA9}" type="pres">
      <dgm:prSet presAssocID="{D74E0010-AB41-4F4C-AA6F-922EA6155E70}" presName="spacer" presStyleCnt="0"/>
      <dgm:spPr/>
    </dgm:pt>
    <dgm:pt modelId="{753DC5A7-C262-43B9-A234-B4BA718B1BC8}" type="pres">
      <dgm:prSet presAssocID="{67BA26C6-922B-4F58-B104-0C77BA118ADB}" presName="comp" presStyleCnt="0"/>
      <dgm:spPr/>
    </dgm:pt>
    <dgm:pt modelId="{2AB31285-3D05-437B-8687-0A62F6A0B56D}" type="pres">
      <dgm:prSet presAssocID="{67BA26C6-922B-4F58-B104-0C77BA118ADB}" presName="box" presStyleLbl="node1" presStyleIdx="3" presStyleCnt="4"/>
      <dgm:spPr/>
    </dgm:pt>
    <dgm:pt modelId="{A1FD4201-758C-400E-95EA-AD45C1868437}" type="pres">
      <dgm:prSet presAssocID="{67BA26C6-922B-4F58-B104-0C77BA118ADB}" presName="img" presStyleLbl="fgImgPlace1" presStyleIdx="3" presStyleCnt="4"/>
      <dgm:spPr>
        <a:blipFill rotWithShape="1">
          <a:blip xmlns:r="http://schemas.openxmlformats.org/officeDocument/2006/relationships" r:embed="rId4"/>
          <a:srcRect/>
          <a:stretch>
            <a:fillRect l="-2000" r="-2000"/>
          </a:stretch>
        </a:blipFill>
      </dgm:spPr>
    </dgm:pt>
    <dgm:pt modelId="{76AC1471-DE26-47F3-9805-9B8B84A4B05D}" type="pres">
      <dgm:prSet presAssocID="{67BA26C6-922B-4F58-B104-0C77BA118ADB}" presName="text" presStyleLbl="node1" presStyleIdx="3" presStyleCnt="4">
        <dgm:presLayoutVars>
          <dgm:bulletEnabled val="1"/>
        </dgm:presLayoutVars>
      </dgm:prSet>
      <dgm:spPr/>
    </dgm:pt>
  </dgm:ptLst>
  <dgm:cxnLst>
    <dgm:cxn modelId="{0624C502-D9C6-4863-9789-E0AE7268EE98}" type="presOf" srcId="{03E4E023-DE19-4A0C-911E-7641F43F7EF9}" destId="{BD92A637-0743-46C1-A5C0-7431CD377F31}" srcOrd="0" destOrd="0" presId="urn:microsoft.com/office/officeart/2005/8/layout/vList4"/>
    <dgm:cxn modelId="{720A6E10-BE7F-490C-B97B-2B85DE3E065B}" type="presOf" srcId="{13425856-5A36-4089-9706-13203684C957}" destId="{1C532181-65D2-458F-A868-4568176B7050}" srcOrd="0" destOrd="0" presId="urn:microsoft.com/office/officeart/2005/8/layout/vList4"/>
    <dgm:cxn modelId="{C1B80814-3406-484D-A8E3-18E06205E62E}" type="presOf" srcId="{FCFC400F-4264-41AC-9BD8-9E59A70BFEEC}" destId="{82E3D254-F299-4194-894D-BBDB19BE9C63}" srcOrd="0" destOrd="2" presId="urn:microsoft.com/office/officeart/2005/8/layout/vList4"/>
    <dgm:cxn modelId="{5EA92514-ABC3-4E2F-8268-D0AFCDB31A6B}" type="presOf" srcId="{38DF60FF-E281-4F45-BF52-7CC30C88A541}" destId="{2AB31285-3D05-437B-8687-0A62F6A0B56D}" srcOrd="0" destOrd="2" presId="urn:microsoft.com/office/officeart/2005/8/layout/vList4"/>
    <dgm:cxn modelId="{D6D66915-9EC5-496A-83C5-3B35C4A16A35}" srcId="{67BA26C6-922B-4F58-B104-0C77BA118ADB}" destId="{512C5896-0B40-42F1-9556-7B2295F38F37}" srcOrd="0" destOrd="0" parTransId="{50D2BFDA-8955-4D84-804D-A7FE403B8D33}" sibTransId="{CE12B0AA-B59E-4489-A2DC-F5435A2C3391}"/>
    <dgm:cxn modelId="{9C06C416-8793-42A3-856C-A0E27AE179DC}" type="presOf" srcId="{BA0CC66F-544B-4071-87D1-1C790320C345}" destId="{1C532181-65D2-458F-A868-4568176B7050}" srcOrd="0" destOrd="1" presId="urn:microsoft.com/office/officeart/2005/8/layout/vList4"/>
    <dgm:cxn modelId="{85C15C17-73AD-4AD0-AFFB-90C6F14C7F04}" type="presOf" srcId="{C38D537F-AAA1-4F7B-9867-BE3D3AFB6226}" destId="{F449CD1E-A7A1-4751-B789-A5D6C61BDA6B}" srcOrd="1" destOrd="0" presId="urn:microsoft.com/office/officeart/2005/8/layout/vList4"/>
    <dgm:cxn modelId="{4F75D524-8539-43DD-B17E-82FC0CCFCB49}" srcId="{38170D7B-959B-4E79-A3F7-FD488D0F737C}" destId="{FCFC400F-4264-41AC-9BD8-9E59A70BFEEC}" srcOrd="1" destOrd="0" parTransId="{3A6C7044-8C37-4193-BAFA-65426C89D004}" sibTransId="{C578E87C-3558-4966-8F7F-8316DEB140F1}"/>
    <dgm:cxn modelId="{53BEDC2A-7E7C-4F04-ADCB-4BFF600394FD}" srcId="{C38D537F-AAA1-4F7B-9867-BE3D3AFB6226}" destId="{AAB0F7BE-709D-4BE3-8D68-8A7E993718CB}" srcOrd="0" destOrd="0" parTransId="{8832CC30-040A-4F9F-804C-FAB84DA1DF09}" sibTransId="{472C68AF-53C1-4B23-875E-AB40040A7008}"/>
    <dgm:cxn modelId="{A58B6C31-BBBC-423B-9A60-13D71F4CC655}" srcId="{C38D537F-AAA1-4F7B-9867-BE3D3AFB6226}" destId="{4C1A681C-4624-482D-A010-352F6CA0F462}" srcOrd="3" destOrd="0" parTransId="{4B9ADEA4-BC61-4B6B-B0F2-8AD0CD871959}" sibTransId="{27FED51B-A317-423B-808E-3CD636CA418E}"/>
    <dgm:cxn modelId="{B8109233-89B0-48D6-8A82-866449DDC04E}" type="presOf" srcId="{BA0CC66F-544B-4071-87D1-1C790320C345}" destId="{5DB6E87B-ED76-474C-95CA-2F376363D9C0}" srcOrd="1" destOrd="1" presId="urn:microsoft.com/office/officeart/2005/8/layout/vList4"/>
    <dgm:cxn modelId="{844F4A3B-3220-4D97-B05B-970B9CF6D20B}" srcId="{03E4E023-DE19-4A0C-911E-7641F43F7EF9}" destId="{67BA26C6-922B-4F58-B104-0C77BA118ADB}" srcOrd="3" destOrd="0" parTransId="{A5DB10E5-889E-432F-8CBF-EE7B5042B3B0}" sibTransId="{91FA4692-C90B-4373-A55A-6F8D95A57004}"/>
    <dgm:cxn modelId="{FBB0A43B-A9DD-4CFB-A0BC-994C75401FFE}" srcId="{38170D7B-959B-4E79-A3F7-FD488D0F737C}" destId="{AEBEC7C7-C81E-4FB1-8E29-6D3D83C678F7}" srcOrd="0" destOrd="0" parTransId="{2371C1FA-DDAC-486D-B4B1-FFDB63DC55E0}" sibTransId="{D9676354-599B-42A6-B906-422630DE3106}"/>
    <dgm:cxn modelId="{AFE0723D-0167-4E44-8FC3-9173316A8D23}" type="presOf" srcId="{5E4A6422-B22F-4E62-8A71-6D57B2381277}" destId="{5DB6E87B-ED76-474C-95CA-2F376363D9C0}" srcOrd="1" destOrd="2" presId="urn:microsoft.com/office/officeart/2005/8/layout/vList4"/>
    <dgm:cxn modelId="{5A3CF249-A090-4BC1-8A67-3C73E32BC0D1}" type="presOf" srcId="{512C5896-0B40-42F1-9556-7B2295F38F37}" destId="{76AC1471-DE26-47F3-9805-9B8B84A4B05D}" srcOrd="1" destOrd="1" presId="urn:microsoft.com/office/officeart/2005/8/layout/vList4"/>
    <dgm:cxn modelId="{19806D6A-9A9B-457E-9445-7069C6BF0331}" srcId="{C38D537F-AAA1-4F7B-9867-BE3D3AFB6226}" destId="{4C11AAC9-13DF-4D3F-B77A-77E365D21AD4}" srcOrd="1" destOrd="0" parTransId="{B90B39FA-AADE-4B51-B48C-6F6A8E3AC510}" sibTransId="{6F25BB9B-FA75-481B-96EA-8E5B0E4D5F6F}"/>
    <dgm:cxn modelId="{C2DC346B-8FAB-42DC-8D94-1FBA05483911}" srcId="{03E4E023-DE19-4A0C-911E-7641F43F7EF9}" destId="{13425856-5A36-4089-9706-13203684C957}" srcOrd="1" destOrd="0" parTransId="{4EDC2B2A-08C1-4E55-A19A-F6A28B19FCC7}" sibTransId="{6B728A82-044D-4028-BFC8-115D89F3C17B}"/>
    <dgm:cxn modelId="{ABB2286C-F9F2-4D33-AEA4-AAE79A150111}" type="presOf" srcId="{AAB0F7BE-709D-4BE3-8D68-8A7E993718CB}" destId="{F449CD1E-A7A1-4751-B789-A5D6C61BDA6B}" srcOrd="1" destOrd="1" presId="urn:microsoft.com/office/officeart/2005/8/layout/vList4"/>
    <dgm:cxn modelId="{7EE9086E-D066-47D6-8632-B0B076C8E286}" type="presOf" srcId="{0A61B878-ACF0-481C-9030-41421D6B1293}" destId="{2AB31285-3D05-437B-8687-0A62F6A0B56D}" srcOrd="0" destOrd="3" presId="urn:microsoft.com/office/officeart/2005/8/layout/vList4"/>
    <dgm:cxn modelId="{72437752-1F2D-46A9-AD05-6B38F00CF075}" type="presOf" srcId="{67BA26C6-922B-4F58-B104-0C77BA118ADB}" destId="{2AB31285-3D05-437B-8687-0A62F6A0B56D}" srcOrd="0" destOrd="0" presId="urn:microsoft.com/office/officeart/2005/8/layout/vList4"/>
    <dgm:cxn modelId="{6D217753-E6BF-48B0-8C1E-2D1CC4383DD3}" type="presOf" srcId="{FCFC400F-4264-41AC-9BD8-9E59A70BFEEC}" destId="{AB7C3526-DEE3-4A94-AD78-02BFC425C499}" srcOrd="1" destOrd="2" presId="urn:microsoft.com/office/officeart/2005/8/layout/vList4"/>
    <dgm:cxn modelId="{C8B34154-C0CE-4D54-BB1B-46FAE938739D}" type="presOf" srcId="{38DF60FF-E281-4F45-BF52-7CC30C88A541}" destId="{76AC1471-DE26-47F3-9805-9B8B84A4B05D}" srcOrd="1" destOrd="2" presId="urn:microsoft.com/office/officeart/2005/8/layout/vList4"/>
    <dgm:cxn modelId="{0EC93E78-7391-4931-8E88-58F4C68EAB1F}" type="presOf" srcId="{4C11AAC9-13DF-4D3F-B77A-77E365D21AD4}" destId="{E9216986-E38F-424F-A0ED-6EA9F49E63A7}" srcOrd="0" destOrd="2" presId="urn:microsoft.com/office/officeart/2005/8/layout/vList4"/>
    <dgm:cxn modelId="{5EFF7A7E-10F5-49AF-A0B2-A87717855C90}" type="presOf" srcId="{4C1A681C-4624-482D-A010-352F6CA0F462}" destId="{E9216986-E38F-424F-A0ED-6EA9F49E63A7}" srcOrd="0" destOrd="4" presId="urn:microsoft.com/office/officeart/2005/8/layout/vList4"/>
    <dgm:cxn modelId="{C091E588-A6C4-47A1-B308-866EF530A9E5}" type="presOf" srcId="{13425856-5A36-4089-9706-13203684C957}" destId="{5DB6E87B-ED76-474C-95CA-2F376363D9C0}" srcOrd="1" destOrd="0" presId="urn:microsoft.com/office/officeart/2005/8/layout/vList4"/>
    <dgm:cxn modelId="{F4B4758E-A86D-4D37-A7CF-4E4A740D0C8B}" type="presOf" srcId="{67BA26C6-922B-4F58-B104-0C77BA118ADB}" destId="{76AC1471-DE26-47F3-9805-9B8B84A4B05D}" srcOrd="1" destOrd="0" presId="urn:microsoft.com/office/officeart/2005/8/layout/vList4"/>
    <dgm:cxn modelId="{753A0194-18DA-4EE9-948E-FE453D5CC138}" type="presOf" srcId="{512C5896-0B40-42F1-9556-7B2295F38F37}" destId="{2AB31285-3D05-437B-8687-0A62F6A0B56D}" srcOrd="0" destOrd="1" presId="urn:microsoft.com/office/officeart/2005/8/layout/vList4"/>
    <dgm:cxn modelId="{A034D394-6A3B-443F-9F9A-4400288CA9BE}" srcId="{03E4E023-DE19-4A0C-911E-7641F43F7EF9}" destId="{38170D7B-959B-4E79-A3F7-FD488D0F737C}" srcOrd="0" destOrd="0" parTransId="{5BEC1A79-6AAB-4394-BD2A-EF21A6EDD685}" sibTransId="{94408CAD-04C6-4A04-AD5D-238FF1C99261}"/>
    <dgm:cxn modelId="{B03E0A96-7789-4DAD-B6E8-188B2BD785CF}" srcId="{03E4E023-DE19-4A0C-911E-7641F43F7EF9}" destId="{C38D537F-AAA1-4F7B-9867-BE3D3AFB6226}" srcOrd="2" destOrd="0" parTransId="{04081E7C-998F-4403-913D-CA68120A75C1}" sibTransId="{D74E0010-AB41-4F4C-AA6F-922EA6155E70}"/>
    <dgm:cxn modelId="{89FF35A1-56B3-40B1-A1AC-5D223A00CD74}" type="presOf" srcId="{AAB0F7BE-709D-4BE3-8D68-8A7E993718CB}" destId="{E9216986-E38F-424F-A0ED-6EA9F49E63A7}" srcOrd="0" destOrd="1" presId="urn:microsoft.com/office/officeart/2005/8/layout/vList4"/>
    <dgm:cxn modelId="{92B752A2-9F99-4738-8988-6E6531D83C63}" srcId="{13425856-5A36-4089-9706-13203684C957}" destId="{BA0CC66F-544B-4071-87D1-1C790320C345}" srcOrd="0" destOrd="0" parTransId="{12DD77EC-70AC-4418-B90A-3096C4A5D1C9}" sibTransId="{53E4E9CE-263D-49F6-882F-02B419500FD9}"/>
    <dgm:cxn modelId="{9FEEDAA6-883A-4C24-B33F-73AE773F226E}" type="presOf" srcId="{2F7B970F-7981-4CE0-BA64-0E7033AA9AF0}" destId="{E9216986-E38F-424F-A0ED-6EA9F49E63A7}" srcOrd="0" destOrd="3" presId="urn:microsoft.com/office/officeart/2005/8/layout/vList4"/>
    <dgm:cxn modelId="{47AAA5B2-5F49-4824-9978-95B9B0D558B9}" type="presOf" srcId="{4C1A681C-4624-482D-A010-352F6CA0F462}" destId="{F449CD1E-A7A1-4751-B789-A5D6C61BDA6B}" srcOrd="1" destOrd="4" presId="urn:microsoft.com/office/officeart/2005/8/layout/vList4"/>
    <dgm:cxn modelId="{80EEF0B4-05E4-49D9-A118-EA7C05CA4C9D}" type="presOf" srcId="{5E4A6422-B22F-4E62-8A71-6D57B2381277}" destId="{1C532181-65D2-458F-A868-4568176B7050}" srcOrd="0" destOrd="2" presId="urn:microsoft.com/office/officeart/2005/8/layout/vList4"/>
    <dgm:cxn modelId="{14D098B6-0EA8-4F98-BDBF-AA28C024DF96}" type="presOf" srcId="{0A61B878-ACF0-481C-9030-41421D6B1293}" destId="{76AC1471-DE26-47F3-9805-9B8B84A4B05D}" srcOrd="1" destOrd="3" presId="urn:microsoft.com/office/officeart/2005/8/layout/vList4"/>
    <dgm:cxn modelId="{AEFE62B7-B874-4E69-B356-C2A8F97C5115}" type="presOf" srcId="{AEBEC7C7-C81E-4FB1-8E29-6D3D83C678F7}" destId="{AB7C3526-DEE3-4A94-AD78-02BFC425C499}" srcOrd="1" destOrd="1" presId="urn:microsoft.com/office/officeart/2005/8/layout/vList4"/>
    <dgm:cxn modelId="{C8EC94C4-30C1-4025-8EEE-30E7FE99C9CA}" type="presOf" srcId="{38170D7B-959B-4E79-A3F7-FD488D0F737C}" destId="{AB7C3526-DEE3-4A94-AD78-02BFC425C499}" srcOrd="1" destOrd="0" presId="urn:microsoft.com/office/officeart/2005/8/layout/vList4"/>
    <dgm:cxn modelId="{931512C8-DC1D-41D0-B318-6CEE7F5344D5}" srcId="{13425856-5A36-4089-9706-13203684C957}" destId="{5E4A6422-B22F-4E62-8A71-6D57B2381277}" srcOrd="1" destOrd="0" parTransId="{F21378DB-F1A4-4126-85AA-E279054569BF}" sibTransId="{E60776F9-E200-4888-9E85-BC4F0417A900}"/>
    <dgm:cxn modelId="{339441CA-4C7A-4E27-A232-AE02D285C0FB}" srcId="{67BA26C6-922B-4F58-B104-0C77BA118ADB}" destId="{0A61B878-ACF0-481C-9030-41421D6B1293}" srcOrd="2" destOrd="0" parTransId="{5560D794-BE91-4DAB-9199-D75FC2495E9C}" sibTransId="{A4FBA817-0204-4F1F-804A-CA7F832374F6}"/>
    <dgm:cxn modelId="{F33DBDDA-CA46-4671-9BCD-220AD73B496A}" type="presOf" srcId="{38170D7B-959B-4E79-A3F7-FD488D0F737C}" destId="{82E3D254-F299-4194-894D-BBDB19BE9C63}" srcOrd="0" destOrd="0" presId="urn:microsoft.com/office/officeart/2005/8/layout/vList4"/>
    <dgm:cxn modelId="{23D517DE-FE61-49C4-B888-721F6FFBE72D}" type="presOf" srcId="{AEBEC7C7-C81E-4FB1-8E29-6D3D83C678F7}" destId="{82E3D254-F299-4194-894D-BBDB19BE9C63}" srcOrd="0" destOrd="1" presId="urn:microsoft.com/office/officeart/2005/8/layout/vList4"/>
    <dgm:cxn modelId="{974C0EEE-4EFA-47A9-82AB-D21286345686}" srcId="{C38D537F-AAA1-4F7B-9867-BE3D3AFB6226}" destId="{2F7B970F-7981-4CE0-BA64-0E7033AA9AF0}" srcOrd="2" destOrd="0" parTransId="{1B6582FD-BADF-43A6-B082-1DD05A0369E2}" sibTransId="{1AE668C3-157A-4077-9D76-7230D193278F}"/>
    <dgm:cxn modelId="{DE69A6EF-E3C7-4454-A2B0-26AA3FDC1012}" type="presOf" srcId="{C38D537F-AAA1-4F7B-9867-BE3D3AFB6226}" destId="{E9216986-E38F-424F-A0ED-6EA9F49E63A7}" srcOrd="0" destOrd="0" presId="urn:microsoft.com/office/officeart/2005/8/layout/vList4"/>
    <dgm:cxn modelId="{55B52EF3-0BE9-442C-8A24-AB23AEDB3648}" type="presOf" srcId="{2F7B970F-7981-4CE0-BA64-0E7033AA9AF0}" destId="{F449CD1E-A7A1-4751-B789-A5D6C61BDA6B}" srcOrd="1" destOrd="3" presId="urn:microsoft.com/office/officeart/2005/8/layout/vList4"/>
    <dgm:cxn modelId="{3D921EF5-8F8E-434F-BE00-0312EF501EE9}" srcId="{67BA26C6-922B-4F58-B104-0C77BA118ADB}" destId="{38DF60FF-E281-4F45-BF52-7CC30C88A541}" srcOrd="1" destOrd="0" parTransId="{A0731EFE-32C6-45E4-AB7B-3681F3232460}" sibTransId="{DA25960F-1330-4BC8-BAEE-18736DAEBAA5}"/>
    <dgm:cxn modelId="{F9A206F6-58AB-4742-B520-87800AB5BDDC}" type="presOf" srcId="{4C11AAC9-13DF-4D3F-B77A-77E365D21AD4}" destId="{F449CD1E-A7A1-4751-B789-A5D6C61BDA6B}" srcOrd="1" destOrd="2" presId="urn:microsoft.com/office/officeart/2005/8/layout/vList4"/>
    <dgm:cxn modelId="{23E0B54E-3919-49CF-9691-8A385A373800}" type="presParOf" srcId="{BD92A637-0743-46C1-A5C0-7431CD377F31}" destId="{7FAA8826-9E83-4529-B364-99B794F26ADE}" srcOrd="0" destOrd="0" presId="urn:microsoft.com/office/officeart/2005/8/layout/vList4"/>
    <dgm:cxn modelId="{2A2CEBEE-71EB-4D5C-8676-184922B5504A}" type="presParOf" srcId="{7FAA8826-9E83-4529-B364-99B794F26ADE}" destId="{82E3D254-F299-4194-894D-BBDB19BE9C63}" srcOrd="0" destOrd="0" presId="urn:microsoft.com/office/officeart/2005/8/layout/vList4"/>
    <dgm:cxn modelId="{6E13227D-05DA-410A-9A10-D2402908B911}" type="presParOf" srcId="{7FAA8826-9E83-4529-B364-99B794F26ADE}" destId="{DEF39E3E-EB2F-40AC-A6BF-DEDFE765ACE5}" srcOrd="1" destOrd="0" presId="urn:microsoft.com/office/officeart/2005/8/layout/vList4"/>
    <dgm:cxn modelId="{6139EB66-D72B-46D2-BDBB-844333392F03}" type="presParOf" srcId="{7FAA8826-9E83-4529-B364-99B794F26ADE}" destId="{AB7C3526-DEE3-4A94-AD78-02BFC425C499}" srcOrd="2" destOrd="0" presId="urn:microsoft.com/office/officeart/2005/8/layout/vList4"/>
    <dgm:cxn modelId="{F1E6CB52-BAB2-466C-A35B-213B7BABF265}" type="presParOf" srcId="{BD92A637-0743-46C1-A5C0-7431CD377F31}" destId="{4D7C623A-6B91-4937-90D5-1035670E0047}" srcOrd="1" destOrd="0" presId="urn:microsoft.com/office/officeart/2005/8/layout/vList4"/>
    <dgm:cxn modelId="{4AAE6F43-BEFA-4FF0-95B4-D4DD95DB1CF0}" type="presParOf" srcId="{BD92A637-0743-46C1-A5C0-7431CD377F31}" destId="{7E380011-1797-42F8-A09B-8551498363B0}" srcOrd="2" destOrd="0" presId="urn:microsoft.com/office/officeart/2005/8/layout/vList4"/>
    <dgm:cxn modelId="{725389E9-70F2-4CE8-8BEF-95AC4DE4354E}" type="presParOf" srcId="{7E380011-1797-42F8-A09B-8551498363B0}" destId="{1C532181-65D2-458F-A868-4568176B7050}" srcOrd="0" destOrd="0" presId="urn:microsoft.com/office/officeart/2005/8/layout/vList4"/>
    <dgm:cxn modelId="{F6686302-A802-4FF8-BC6D-E9870284B049}" type="presParOf" srcId="{7E380011-1797-42F8-A09B-8551498363B0}" destId="{55D12C09-3118-4C79-85CA-1DE929190E7C}" srcOrd="1" destOrd="0" presId="urn:microsoft.com/office/officeart/2005/8/layout/vList4"/>
    <dgm:cxn modelId="{7AF4B2B3-60BE-4C11-8025-A49CCE7CB2CF}" type="presParOf" srcId="{7E380011-1797-42F8-A09B-8551498363B0}" destId="{5DB6E87B-ED76-474C-95CA-2F376363D9C0}" srcOrd="2" destOrd="0" presId="urn:microsoft.com/office/officeart/2005/8/layout/vList4"/>
    <dgm:cxn modelId="{F7EA94CD-99BE-4FC9-B412-57E9098C84BA}" type="presParOf" srcId="{BD92A637-0743-46C1-A5C0-7431CD377F31}" destId="{D880F484-3925-4F78-8A8F-D762F76E90C6}" srcOrd="3" destOrd="0" presId="urn:microsoft.com/office/officeart/2005/8/layout/vList4"/>
    <dgm:cxn modelId="{6C810F02-3181-4DF9-9C93-3E99A410074C}" type="presParOf" srcId="{BD92A637-0743-46C1-A5C0-7431CD377F31}" destId="{D3569BC1-725A-4963-AED3-BB6A51FC30AC}" srcOrd="4" destOrd="0" presId="urn:microsoft.com/office/officeart/2005/8/layout/vList4"/>
    <dgm:cxn modelId="{841FD66E-89C7-4609-AF05-91083FC7C408}" type="presParOf" srcId="{D3569BC1-725A-4963-AED3-BB6A51FC30AC}" destId="{E9216986-E38F-424F-A0ED-6EA9F49E63A7}" srcOrd="0" destOrd="0" presId="urn:microsoft.com/office/officeart/2005/8/layout/vList4"/>
    <dgm:cxn modelId="{AD9A62FF-A65E-4950-8E4F-BA173BCEEC60}" type="presParOf" srcId="{D3569BC1-725A-4963-AED3-BB6A51FC30AC}" destId="{20170A2A-BF83-43E0-9D44-97741DE03E3B}" srcOrd="1" destOrd="0" presId="urn:microsoft.com/office/officeart/2005/8/layout/vList4"/>
    <dgm:cxn modelId="{02B03563-FE57-4445-A0D5-FF2497E437EB}" type="presParOf" srcId="{D3569BC1-725A-4963-AED3-BB6A51FC30AC}" destId="{F449CD1E-A7A1-4751-B789-A5D6C61BDA6B}" srcOrd="2" destOrd="0" presId="urn:microsoft.com/office/officeart/2005/8/layout/vList4"/>
    <dgm:cxn modelId="{568B60F3-DB31-4497-AF96-36E0A3358325}" type="presParOf" srcId="{BD92A637-0743-46C1-A5C0-7431CD377F31}" destId="{D7D8899C-57C8-4D53-A753-6583731DEBA9}" srcOrd="5" destOrd="0" presId="urn:microsoft.com/office/officeart/2005/8/layout/vList4"/>
    <dgm:cxn modelId="{C711DC62-9529-4660-B2C4-44E53633C2A4}" type="presParOf" srcId="{BD92A637-0743-46C1-A5C0-7431CD377F31}" destId="{753DC5A7-C262-43B9-A234-B4BA718B1BC8}" srcOrd="6" destOrd="0" presId="urn:microsoft.com/office/officeart/2005/8/layout/vList4"/>
    <dgm:cxn modelId="{77F8D235-E061-44D2-87F8-A8963F8E04E1}" type="presParOf" srcId="{753DC5A7-C262-43B9-A234-B4BA718B1BC8}" destId="{2AB31285-3D05-437B-8687-0A62F6A0B56D}" srcOrd="0" destOrd="0" presId="urn:microsoft.com/office/officeart/2005/8/layout/vList4"/>
    <dgm:cxn modelId="{71A69973-3A41-45CF-BADD-D59A6A3E0488}" type="presParOf" srcId="{753DC5A7-C262-43B9-A234-B4BA718B1BC8}" destId="{A1FD4201-758C-400E-95EA-AD45C1868437}" srcOrd="1" destOrd="0" presId="urn:microsoft.com/office/officeart/2005/8/layout/vList4"/>
    <dgm:cxn modelId="{7CF654F6-6B6A-4B30-8140-F8E5DF9BB556}" type="presParOf" srcId="{753DC5A7-C262-43B9-A234-B4BA718B1BC8}" destId="{76AC1471-DE26-47F3-9805-9B8B84A4B05D}"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9F633-7DC9-49EF-8211-CBB58F1C1F63}">
      <dsp:nvSpPr>
        <dsp:cNvPr id="0" name=""/>
        <dsp:cNvSpPr/>
      </dsp:nvSpPr>
      <dsp:spPr>
        <a:xfrm>
          <a:off x="9637" y="1229191"/>
          <a:ext cx="2880415" cy="180926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 unique one year programme</a:t>
          </a:r>
        </a:p>
      </dsp:txBody>
      <dsp:txXfrm>
        <a:off x="62628" y="1282182"/>
        <a:ext cx="2774433" cy="1703278"/>
      </dsp:txXfrm>
    </dsp:sp>
    <dsp:sp modelId="{CC305A0C-8084-446C-BAF0-20947366A5DE}">
      <dsp:nvSpPr>
        <dsp:cNvPr id="0" name=""/>
        <dsp:cNvSpPr/>
      </dsp:nvSpPr>
      <dsp:spPr>
        <a:xfrm>
          <a:off x="3178094" y="1776650"/>
          <a:ext cx="610648" cy="7143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178094" y="1919519"/>
        <a:ext cx="427454" cy="428605"/>
      </dsp:txXfrm>
    </dsp:sp>
    <dsp:sp modelId="{F006206F-1280-49E8-921F-A1DE79367587}">
      <dsp:nvSpPr>
        <dsp:cNvPr id="0" name=""/>
        <dsp:cNvSpPr/>
      </dsp:nvSpPr>
      <dsp:spPr>
        <a:xfrm>
          <a:off x="4042218" y="1229191"/>
          <a:ext cx="2880415" cy="1809260"/>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 bridge enabling you to make the transition from the dependent learning at Junior Cycle to the independent learning associated with senior cycle</a:t>
          </a:r>
        </a:p>
      </dsp:txBody>
      <dsp:txXfrm>
        <a:off x="4095209" y="1282182"/>
        <a:ext cx="2774433" cy="1703278"/>
      </dsp:txXfrm>
    </dsp:sp>
    <dsp:sp modelId="{C54C0C21-8C0B-4ED3-B8F0-DE2C894AEB0E}">
      <dsp:nvSpPr>
        <dsp:cNvPr id="0" name=""/>
        <dsp:cNvSpPr/>
      </dsp:nvSpPr>
      <dsp:spPr>
        <a:xfrm>
          <a:off x="7210675" y="1776650"/>
          <a:ext cx="610648" cy="7143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210675" y="1919519"/>
        <a:ext cx="427454" cy="428605"/>
      </dsp:txXfrm>
    </dsp:sp>
    <dsp:sp modelId="{EC951F66-0ABE-457B-BB67-AB445B0D1F7F}">
      <dsp:nvSpPr>
        <dsp:cNvPr id="0" name=""/>
        <dsp:cNvSpPr/>
      </dsp:nvSpPr>
      <dsp:spPr>
        <a:xfrm>
          <a:off x="8074800" y="1229191"/>
          <a:ext cx="2880415" cy="1809260"/>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It encourages personal and social development and supports independent growth </a:t>
          </a:r>
        </a:p>
      </dsp:txBody>
      <dsp:txXfrm>
        <a:off x="8127791" y="1282182"/>
        <a:ext cx="2774433" cy="1703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B0C7D-ADFC-4CA1-B6CE-22EB9917362E}">
      <dsp:nvSpPr>
        <dsp:cNvPr id="0" name=""/>
        <dsp:cNvSpPr/>
      </dsp:nvSpPr>
      <dsp:spPr>
        <a:xfrm>
          <a:off x="6564547" y="1571853"/>
          <a:ext cx="1496823" cy="14970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CC174C-1280-4CFB-8280-8D2D683B9D34}">
      <dsp:nvSpPr>
        <dsp:cNvPr id="0" name=""/>
        <dsp:cNvSpPr/>
      </dsp:nvSpPr>
      <dsp:spPr>
        <a:xfrm>
          <a:off x="6613937" y="1621764"/>
          <a:ext cx="1397247" cy="1397246"/>
        </a:xfrm>
        <a:prstGeom prst="ellipse">
          <a:avLst/>
        </a:prstGeom>
        <a:solidFill>
          <a:srgbClr val="CC99FF">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813885" y="1821408"/>
        <a:ext cx="998147" cy="997958"/>
      </dsp:txXfrm>
    </dsp:sp>
    <dsp:sp modelId="{A2A27C6B-4B7A-4727-A00E-A78DA956C272}">
      <dsp:nvSpPr>
        <dsp:cNvPr id="0" name=""/>
        <dsp:cNvSpPr/>
      </dsp:nvSpPr>
      <dsp:spPr>
        <a:xfrm rot="2700000">
          <a:off x="5016827" y="1571930"/>
          <a:ext cx="1496650" cy="149665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9E89F-ABC4-46E3-B70D-C4B169E9A36B}">
      <dsp:nvSpPr>
        <dsp:cNvPr id="0" name=""/>
        <dsp:cNvSpPr/>
      </dsp:nvSpPr>
      <dsp:spPr>
        <a:xfrm>
          <a:off x="5067724" y="1621764"/>
          <a:ext cx="1397247" cy="1397246"/>
        </a:xfrm>
        <a:prstGeom prst="ellipse">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5266875" y="1821408"/>
        <a:ext cx="998147" cy="997958"/>
      </dsp:txXfrm>
    </dsp:sp>
    <dsp:sp modelId="{C07AA5B5-A6F4-4EC4-8980-FBE77E5CD0D9}">
      <dsp:nvSpPr>
        <dsp:cNvPr id="0" name=""/>
        <dsp:cNvSpPr/>
      </dsp:nvSpPr>
      <dsp:spPr>
        <a:xfrm rot="2700000">
          <a:off x="3470614" y="1571930"/>
          <a:ext cx="1496650" cy="149665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15B5E8-1607-4ECE-9079-A9D249582F8E}">
      <dsp:nvSpPr>
        <dsp:cNvPr id="0" name=""/>
        <dsp:cNvSpPr/>
      </dsp:nvSpPr>
      <dsp:spPr>
        <a:xfrm>
          <a:off x="3520714" y="1621764"/>
          <a:ext cx="1397247" cy="1397246"/>
        </a:xfrm>
        <a:prstGeom prst="ellipse">
          <a:avLst/>
        </a:prstGeom>
        <a:solidFill>
          <a:schemeClr val="bg2">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t>Sample Subjects</a:t>
          </a:r>
        </a:p>
      </dsp:txBody>
      <dsp:txXfrm>
        <a:off x="3719866" y="1821408"/>
        <a:ext cx="998147" cy="997958"/>
      </dsp:txXfrm>
    </dsp:sp>
    <dsp:sp modelId="{3D816723-92C4-45DA-B188-904FE0524C65}">
      <dsp:nvSpPr>
        <dsp:cNvPr id="0" name=""/>
        <dsp:cNvSpPr/>
      </dsp:nvSpPr>
      <dsp:spPr>
        <a:xfrm rot="2700000">
          <a:off x="1923605" y="1571930"/>
          <a:ext cx="1496650" cy="149665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A73CCB-ABDC-4200-82F5-6BA27D8CB6BB}">
      <dsp:nvSpPr>
        <dsp:cNvPr id="0" name=""/>
        <dsp:cNvSpPr/>
      </dsp:nvSpPr>
      <dsp:spPr>
        <a:xfrm>
          <a:off x="1973704" y="1621764"/>
          <a:ext cx="1397247" cy="1397246"/>
        </a:xfrm>
        <a:prstGeom prst="ellipse">
          <a:avLst/>
        </a:prstGeom>
        <a:solidFill>
          <a:schemeClr val="accent5">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t>ICT</a:t>
          </a:r>
        </a:p>
      </dsp:txBody>
      <dsp:txXfrm>
        <a:off x="2173652" y="1821408"/>
        <a:ext cx="998147" cy="997958"/>
      </dsp:txXfrm>
    </dsp:sp>
    <dsp:sp modelId="{C84A98BD-BE03-41C5-BCCF-FCC94C54DDE7}">
      <dsp:nvSpPr>
        <dsp:cNvPr id="0" name=""/>
        <dsp:cNvSpPr/>
      </dsp:nvSpPr>
      <dsp:spPr>
        <a:xfrm rot="2700000">
          <a:off x="376595" y="1571930"/>
          <a:ext cx="1496650" cy="149665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B06E86-F710-4779-BC68-0D445DC1A357}">
      <dsp:nvSpPr>
        <dsp:cNvPr id="0" name=""/>
        <dsp:cNvSpPr/>
      </dsp:nvSpPr>
      <dsp:spPr>
        <a:xfrm>
          <a:off x="426695" y="1621764"/>
          <a:ext cx="1397247" cy="1397246"/>
        </a:xfrm>
        <a:prstGeom prst="ellipse">
          <a:avLst/>
        </a:prstGeom>
        <a:solidFill>
          <a:schemeClr val="accent6">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t>Core Subjects</a:t>
          </a:r>
        </a:p>
      </dsp:txBody>
      <dsp:txXfrm>
        <a:off x="626643" y="1821408"/>
        <a:ext cx="998147" cy="997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C786C-C260-4D6C-A320-2DDF246AA9B4}">
      <dsp:nvSpPr>
        <dsp:cNvPr id="0" name=""/>
        <dsp:cNvSpPr/>
      </dsp:nvSpPr>
      <dsp:spPr>
        <a:xfrm>
          <a:off x="1195" y="382460"/>
          <a:ext cx="1958469" cy="783387"/>
        </a:xfrm>
        <a:prstGeom prst="homePlate">
          <a:avLst/>
        </a:prstGeom>
        <a:solidFill>
          <a:srgbClr val="D646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GB" sz="1800" kern="1200" dirty="0"/>
            <a:t>Drama</a:t>
          </a:r>
        </a:p>
        <a:p>
          <a:pPr marL="0" lvl="0" indent="0" algn="ctr" defTabSz="800100">
            <a:lnSpc>
              <a:spcPct val="90000"/>
            </a:lnSpc>
            <a:spcBef>
              <a:spcPct val="0"/>
            </a:spcBef>
            <a:spcAft>
              <a:spcPct val="35000"/>
            </a:spcAft>
            <a:buNone/>
          </a:pPr>
          <a:r>
            <a:rPr lang="en-GB" sz="1800" kern="1200" dirty="0"/>
            <a:t>Young Scientists</a:t>
          </a:r>
        </a:p>
      </dsp:txBody>
      <dsp:txXfrm>
        <a:off x="1195" y="382460"/>
        <a:ext cx="1762622" cy="783387"/>
      </dsp:txXfrm>
    </dsp:sp>
    <dsp:sp modelId="{B26E4323-0492-440B-A201-0867CDEC5F8C}">
      <dsp:nvSpPr>
        <dsp:cNvPr id="0" name=""/>
        <dsp:cNvSpPr/>
      </dsp:nvSpPr>
      <dsp:spPr>
        <a:xfrm>
          <a:off x="1567971" y="382460"/>
          <a:ext cx="1958469" cy="783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GB" sz="1800" kern="1200" dirty="0"/>
            <a:t>GAA Future Leaders</a:t>
          </a:r>
        </a:p>
      </dsp:txBody>
      <dsp:txXfrm>
        <a:off x="1959665" y="382460"/>
        <a:ext cx="1175082" cy="783387"/>
      </dsp:txXfrm>
    </dsp:sp>
    <dsp:sp modelId="{F6C452BD-8215-4AF3-A760-B7ADBFCC1311}">
      <dsp:nvSpPr>
        <dsp:cNvPr id="0" name=""/>
        <dsp:cNvSpPr/>
      </dsp:nvSpPr>
      <dsp:spPr>
        <a:xfrm>
          <a:off x="3134746" y="382460"/>
          <a:ext cx="1958469" cy="783387"/>
        </a:xfrm>
        <a:prstGeom prst="chevron">
          <a:avLst/>
        </a:prstGeom>
        <a:solidFill>
          <a:srgbClr val="C8CB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GB" sz="1800" kern="1200" dirty="0"/>
            <a:t>Junk </a:t>
          </a:r>
          <a:r>
            <a:rPr lang="en-GB" sz="1800" kern="1200" dirty="0" err="1"/>
            <a:t>Kouture</a:t>
          </a:r>
          <a:r>
            <a:rPr lang="en-GB" sz="1800" kern="1200" dirty="0"/>
            <a:t> </a:t>
          </a:r>
        </a:p>
      </dsp:txBody>
      <dsp:txXfrm>
        <a:off x="3526440" y="382460"/>
        <a:ext cx="1175082" cy="783387"/>
      </dsp:txXfrm>
    </dsp:sp>
    <dsp:sp modelId="{B990F184-4FA3-4D96-9983-5CD28CB357C3}">
      <dsp:nvSpPr>
        <dsp:cNvPr id="0" name=""/>
        <dsp:cNvSpPr/>
      </dsp:nvSpPr>
      <dsp:spPr>
        <a:xfrm>
          <a:off x="4701522" y="382460"/>
          <a:ext cx="1958469" cy="783387"/>
        </a:xfrm>
        <a:prstGeom prst="chevron">
          <a:avLst/>
        </a:prstGeom>
        <a:solidFill>
          <a:srgbClr val="5BA5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5093216" y="382460"/>
        <a:ext cx="1175082" cy="783387"/>
      </dsp:txXfrm>
    </dsp:sp>
    <dsp:sp modelId="{339DA826-CCCA-49B4-8DEC-87BB5CA99745}">
      <dsp:nvSpPr>
        <dsp:cNvPr id="0" name=""/>
        <dsp:cNvSpPr/>
      </dsp:nvSpPr>
      <dsp:spPr>
        <a:xfrm>
          <a:off x="6268298" y="382460"/>
          <a:ext cx="1958469" cy="783387"/>
        </a:xfrm>
        <a:prstGeom prst="chevr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659992" y="382460"/>
        <a:ext cx="1175082" cy="783387"/>
      </dsp:txXfrm>
    </dsp:sp>
    <dsp:sp modelId="{487FFECB-0486-40B6-B2C1-BBD3A9D15A4C}">
      <dsp:nvSpPr>
        <dsp:cNvPr id="0" name=""/>
        <dsp:cNvSpPr/>
      </dsp:nvSpPr>
      <dsp:spPr>
        <a:xfrm>
          <a:off x="7835073" y="382460"/>
          <a:ext cx="1958469" cy="783387"/>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8226767" y="382460"/>
        <a:ext cx="1175082" cy="783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51C68-2482-4B5A-9990-72BD31E77B91}">
      <dsp:nvSpPr>
        <dsp:cNvPr id="0" name=""/>
        <dsp:cNvSpPr/>
      </dsp:nvSpPr>
      <dsp:spPr>
        <a:xfrm>
          <a:off x="9242" y="0"/>
          <a:ext cx="2762398" cy="1325563"/>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 distinct 2 year Leaving cert. Programme aimed at preparing you for adult and working life </a:t>
          </a:r>
        </a:p>
      </dsp:txBody>
      <dsp:txXfrm>
        <a:off x="48066" y="38824"/>
        <a:ext cx="2684750" cy="1247915"/>
      </dsp:txXfrm>
    </dsp:sp>
    <dsp:sp modelId="{0D7416E2-5FDC-433C-B189-019D3AAD2387}">
      <dsp:nvSpPr>
        <dsp:cNvPr id="0" name=""/>
        <dsp:cNvSpPr/>
      </dsp:nvSpPr>
      <dsp:spPr>
        <a:xfrm>
          <a:off x="3047880" y="320244"/>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3047880" y="457259"/>
        <a:ext cx="409940" cy="411044"/>
      </dsp:txXfrm>
    </dsp:sp>
    <dsp:sp modelId="{7E142FD4-964B-44D6-9192-2DFDC909E41E}">
      <dsp:nvSpPr>
        <dsp:cNvPr id="0" name=""/>
        <dsp:cNvSpPr/>
      </dsp:nvSpPr>
      <dsp:spPr>
        <a:xfrm>
          <a:off x="3876600" y="0"/>
          <a:ext cx="2762398" cy="1325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dirty="0"/>
            <a:t>Provides opportunities to develop personal responsibility and self-esteem</a:t>
          </a:r>
          <a:endParaRPr lang="en-GB" sz="1900" kern="1200" dirty="0"/>
        </a:p>
      </dsp:txBody>
      <dsp:txXfrm>
        <a:off x="3915424" y="38824"/>
        <a:ext cx="2684750" cy="1247915"/>
      </dsp:txXfrm>
    </dsp:sp>
    <dsp:sp modelId="{EC9B825F-D8C2-4DE1-B7D2-620E860D2D20}">
      <dsp:nvSpPr>
        <dsp:cNvPr id="0" name=""/>
        <dsp:cNvSpPr/>
      </dsp:nvSpPr>
      <dsp:spPr>
        <a:xfrm>
          <a:off x="6915239" y="320244"/>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6915239" y="457259"/>
        <a:ext cx="409940" cy="411044"/>
      </dsp:txXfrm>
    </dsp:sp>
    <dsp:sp modelId="{A81698AD-5152-4EE3-9DFE-63E3A5728714}">
      <dsp:nvSpPr>
        <dsp:cNvPr id="0" name=""/>
        <dsp:cNvSpPr/>
      </dsp:nvSpPr>
      <dsp:spPr>
        <a:xfrm>
          <a:off x="7743958" y="0"/>
          <a:ext cx="2762398" cy="132556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dirty="0"/>
            <a:t>Focuses on the talents of each student and helps students apply what they learn to the real world</a:t>
          </a:r>
          <a:endParaRPr lang="en-GB" sz="1900" kern="1200" dirty="0"/>
        </a:p>
      </dsp:txBody>
      <dsp:txXfrm>
        <a:off x="7782782" y="38824"/>
        <a:ext cx="2684750" cy="1247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88515-F27D-4BBC-83F4-1C34F75ED8F9}">
      <dsp:nvSpPr>
        <dsp:cNvPr id="0" name=""/>
        <dsp:cNvSpPr/>
      </dsp:nvSpPr>
      <dsp:spPr>
        <a:xfrm>
          <a:off x="7889320" y="708316"/>
          <a:ext cx="1876563" cy="18766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8E82C-82A3-463A-9959-98735A82A64A}">
      <dsp:nvSpPr>
        <dsp:cNvPr id="0" name=""/>
        <dsp:cNvSpPr/>
      </dsp:nvSpPr>
      <dsp:spPr>
        <a:xfrm>
          <a:off x="7952087" y="770882"/>
          <a:ext cx="1751834" cy="1751526"/>
        </a:xfrm>
        <a:prstGeom prst="ellipse">
          <a:avLst/>
        </a:prstGeom>
        <a:solidFill>
          <a:srgbClr val="CC99FF">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8202349" y="1021147"/>
        <a:ext cx="1251310" cy="1250996"/>
      </dsp:txXfrm>
    </dsp:sp>
    <dsp:sp modelId="{1F2B9F96-9B71-4413-AF6C-57A715F97E1E}">
      <dsp:nvSpPr>
        <dsp:cNvPr id="0" name=""/>
        <dsp:cNvSpPr/>
      </dsp:nvSpPr>
      <dsp:spPr>
        <a:xfrm rot="2700000">
          <a:off x="5941928" y="708184"/>
          <a:ext cx="1876593" cy="187659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E9805A-CCB6-4D44-9212-5F04CFCF35FA}">
      <dsp:nvSpPr>
        <dsp:cNvPr id="0" name=""/>
        <dsp:cNvSpPr/>
      </dsp:nvSpPr>
      <dsp:spPr>
        <a:xfrm>
          <a:off x="6012757" y="770882"/>
          <a:ext cx="1751834" cy="1751526"/>
        </a:xfrm>
        <a:prstGeom prst="ellipse">
          <a:avLst/>
        </a:prstGeom>
        <a:solidFill>
          <a:schemeClr val="tx2">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Opens opportunities to enter PLCs, Apprenticeships, Traineeships or employment </a:t>
          </a:r>
        </a:p>
      </dsp:txBody>
      <dsp:txXfrm>
        <a:off x="6263019" y="1021147"/>
        <a:ext cx="1251310" cy="1250996"/>
      </dsp:txXfrm>
    </dsp:sp>
    <dsp:sp modelId="{F89D5166-8C3A-41B3-822E-45AD87A57E34}">
      <dsp:nvSpPr>
        <dsp:cNvPr id="0" name=""/>
        <dsp:cNvSpPr/>
      </dsp:nvSpPr>
      <dsp:spPr>
        <a:xfrm rot="2700000">
          <a:off x="4010645" y="708184"/>
          <a:ext cx="1876593" cy="187659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05878-FF7F-477D-9F9E-BED77DDCAA30}">
      <dsp:nvSpPr>
        <dsp:cNvPr id="0" name=""/>
        <dsp:cNvSpPr/>
      </dsp:nvSpPr>
      <dsp:spPr>
        <a:xfrm>
          <a:off x="4073427" y="770882"/>
          <a:ext cx="1751834" cy="1751526"/>
        </a:xfrm>
        <a:prstGeom prst="ellipse">
          <a:avLst/>
        </a:prstGeom>
        <a:solidFill>
          <a:schemeClr val="accent4">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Practical Based learning with applications to the world of work &amp; Work Experience built in</a:t>
          </a:r>
        </a:p>
      </dsp:txBody>
      <dsp:txXfrm>
        <a:off x="4323689" y="1021147"/>
        <a:ext cx="1251310" cy="1250996"/>
      </dsp:txXfrm>
    </dsp:sp>
    <dsp:sp modelId="{8E40B926-8DC4-47AB-9951-6C28D99421ED}">
      <dsp:nvSpPr>
        <dsp:cNvPr id="0" name=""/>
        <dsp:cNvSpPr/>
      </dsp:nvSpPr>
      <dsp:spPr>
        <a:xfrm rot="2700000">
          <a:off x="2071315" y="708184"/>
          <a:ext cx="1876593" cy="187659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45A24-EF79-40D2-8088-BC9A004D4E9A}">
      <dsp:nvSpPr>
        <dsp:cNvPr id="0" name=""/>
        <dsp:cNvSpPr/>
      </dsp:nvSpPr>
      <dsp:spPr>
        <a:xfrm>
          <a:off x="2134097" y="770882"/>
          <a:ext cx="1751834" cy="1751526"/>
        </a:xfrm>
        <a:prstGeom prst="ellipse">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Removes the pressure of exam focused grades through Key Assignments &amp; Tasks</a:t>
          </a:r>
        </a:p>
      </dsp:txBody>
      <dsp:txXfrm>
        <a:off x="2384359" y="1021147"/>
        <a:ext cx="1251310" cy="12509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6342A-74E4-4126-B936-A19DA9B0D90E}">
      <dsp:nvSpPr>
        <dsp:cNvPr id="0" name=""/>
        <dsp:cNvSpPr/>
      </dsp:nvSpPr>
      <dsp:spPr>
        <a:xfrm>
          <a:off x="1403" y="1252699"/>
          <a:ext cx="2736751" cy="1094700"/>
        </a:xfrm>
        <a:prstGeom prst="homePlate">
          <a:avLst/>
        </a:prstGeom>
        <a:solidFill>
          <a:srgbClr val="5BA5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GB" sz="1200" kern="1200" dirty="0"/>
            <a:t>Preparation for Work</a:t>
          </a:r>
        </a:p>
        <a:p>
          <a:pPr marL="0" lvl="0" indent="0" algn="ctr" defTabSz="533400">
            <a:lnSpc>
              <a:spcPct val="90000"/>
            </a:lnSpc>
            <a:spcBef>
              <a:spcPct val="0"/>
            </a:spcBef>
            <a:spcAft>
              <a:spcPct val="35000"/>
            </a:spcAft>
            <a:buNone/>
          </a:pPr>
          <a:r>
            <a:rPr lang="en-GB" sz="1200" kern="1200" dirty="0"/>
            <a:t>Work Experience</a:t>
          </a:r>
        </a:p>
        <a:p>
          <a:pPr marL="0" lvl="0" indent="0" algn="ctr" defTabSz="533400">
            <a:lnSpc>
              <a:spcPct val="90000"/>
            </a:lnSpc>
            <a:spcBef>
              <a:spcPct val="0"/>
            </a:spcBef>
            <a:spcAft>
              <a:spcPct val="35000"/>
            </a:spcAft>
            <a:buNone/>
          </a:pPr>
          <a:r>
            <a:rPr lang="en-GB" sz="1200" kern="1200" dirty="0"/>
            <a:t>Enterprise</a:t>
          </a:r>
        </a:p>
        <a:p>
          <a:pPr marL="0" lvl="0" indent="0" algn="ctr" defTabSz="533400">
            <a:lnSpc>
              <a:spcPct val="90000"/>
            </a:lnSpc>
            <a:spcBef>
              <a:spcPct val="0"/>
            </a:spcBef>
            <a:spcAft>
              <a:spcPct val="35000"/>
            </a:spcAft>
            <a:buNone/>
          </a:pPr>
          <a:r>
            <a:rPr lang="en-GB" sz="1200" kern="1200" dirty="0"/>
            <a:t>Communications</a:t>
          </a:r>
        </a:p>
      </dsp:txBody>
      <dsp:txXfrm>
        <a:off x="1403" y="1252699"/>
        <a:ext cx="2463076" cy="1094700"/>
      </dsp:txXfrm>
    </dsp:sp>
    <dsp:sp modelId="{17B56004-DC37-4AC4-AD6E-63168CFCED91}">
      <dsp:nvSpPr>
        <dsp:cNvPr id="0" name=""/>
        <dsp:cNvSpPr/>
      </dsp:nvSpPr>
      <dsp:spPr>
        <a:xfrm>
          <a:off x="2190804" y="1252699"/>
          <a:ext cx="2736751" cy="1094700"/>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GB" sz="1200" kern="1200" dirty="0"/>
            <a:t>Art </a:t>
          </a:r>
        </a:p>
        <a:p>
          <a:pPr marL="0" lvl="0" indent="0" algn="ctr" defTabSz="533400">
            <a:lnSpc>
              <a:spcPct val="90000"/>
            </a:lnSpc>
            <a:spcBef>
              <a:spcPct val="0"/>
            </a:spcBef>
            <a:spcAft>
              <a:spcPct val="35000"/>
            </a:spcAft>
            <a:buNone/>
          </a:pPr>
          <a:r>
            <a:rPr lang="en-GB" sz="1200" kern="1200" dirty="0"/>
            <a:t>Social Education</a:t>
          </a:r>
        </a:p>
        <a:p>
          <a:pPr marL="0" lvl="0" indent="0" algn="ctr" defTabSz="533400">
            <a:lnSpc>
              <a:spcPct val="90000"/>
            </a:lnSpc>
            <a:spcBef>
              <a:spcPct val="0"/>
            </a:spcBef>
            <a:spcAft>
              <a:spcPct val="35000"/>
            </a:spcAft>
            <a:buNone/>
          </a:pPr>
          <a:r>
            <a:rPr lang="en-GB" sz="1200" kern="1200" dirty="0"/>
            <a:t>French</a:t>
          </a:r>
        </a:p>
        <a:p>
          <a:pPr marL="0" lvl="0" indent="0" algn="ctr" defTabSz="533400">
            <a:lnSpc>
              <a:spcPct val="90000"/>
            </a:lnSpc>
            <a:spcBef>
              <a:spcPct val="0"/>
            </a:spcBef>
            <a:spcAft>
              <a:spcPct val="35000"/>
            </a:spcAft>
            <a:buNone/>
          </a:pPr>
          <a:r>
            <a:rPr lang="en-GB" sz="1200" kern="1200" dirty="0"/>
            <a:t>Irish</a:t>
          </a:r>
        </a:p>
      </dsp:txBody>
      <dsp:txXfrm>
        <a:off x="2738154" y="1252699"/>
        <a:ext cx="1642051" cy="1094700"/>
      </dsp:txXfrm>
    </dsp:sp>
    <dsp:sp modelId="{1071DB4B-16A3-4022-88D9-2CE5202166D6}">
      <dsp:nvSpPr>
        <dsp:cNvPr id="0" name=""/>
        <dsp:cNvSpPr/>
      </dsp:nvSpPr>
      <dsp:spPr>
        <a:xfrm>
          <a:off x="4380205" y="1252699"/>
          <a:ext cx="2736751" cy="1094700"/>
        </a:xfrm>
        <a:prstGeom prst="chevron">
          <a:avLst/>
        </a:prstGeom>
        <a:solidFill>
          <a:srgbClr val="C4B8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GB" sz="1200" kern="1200" dirty="0"/>
            <a:t>Maths</a:t>
          </a:r>
        </a:p>
        <a:p>
          <a:pPr marL="0" lvl="0" indent="0" algn="ctr" defTabSz="533400">
            <a:lnSpc>
              <a:spcPct val="90000"/>
            </a:lnSpc>
            <a:spcBef>
              <a:spcPct val="0"/>
            </a:spcBef>
            <a:spcAft>
              <a:spcPct val="35000"/>
            </a:spcAft>
            <a:buNone/>
          </a:pPr>
          <a:r>
            <a:rPr lang="en-GB" sz="1200" kern="1200" dirty="0"/>
            <a:t>Information Technology</a:t>
          </a:r>
        </a:p>
        <a:p>
          <a:pPr marL="0" lvl="0" indent="0" algn="ctr" defTabSz="533400">
            <a:lnSpc>
              <a:spcPct val="90000"/>
            </a:lnSpc>
            <a:spcBef>
              <a:spcPct val="0"/>
            </a:spcBef>
            <a:spcAft>
              <a:spcPct val="35000"/>
            </a:spcAft>
            <a:buNone/>
          </a:pPr>
          <a:r>
            <a:rPr lang="en-GB" sz="1200" kern="1200" dirty="0"/>
            <a:t>Agriculture/ Horticulture Technology</a:t>
          </a:r>
        </a:p>
      </dsp:txBody>
      <dsp:txXfrm>
        <a:off x="4927555" y="1252699"/>
        <a:ext cx="1642051" cy="1094700"/>
      </dsp:txXfrm>
    </dsp:sp>
    <dsp:sp modelId="{9AF17533-0810-4844-BD43-A28CBE553E31}">
      <dsp:nvSpPr>
        <dsp:cNvPr id="0" name=""/>
        <dsp:cNvSpPr/>
      </dsp:nvSpPr>
      <dsp:spPr>
        <a:xfrm>
          <a:off x="6569606" y="1252699"/>
          <a:ext cx="2736751" cy="1094700"/>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7116956" y="1252699"/>
        <a:ext cx="1642051" cy="1094700"/>
      </dsp:txXfrm>
    </dsp:sp>
    <dsp:sp modelId="{5EE31978-9965-48C1-B1CE-E01CF81C4AC1}">
      <dsp:nvSpPr>
        <dsp:cNvPr id="0" name=""/>
        <dsp:cNvSpPr/>
      </dsp:nvSpPr>
      <dsp:spPr>
        <a:xfrm>
          <a:off x="8759008" y="1252699"/>
          <a:ext cx="2736751" cy="10947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9306358" y="1252699"/>
        <a:ext cx="1642051" cy="10947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EA1AB-E73F-41A1-8C34-64F849654695}">
      <dsp:nvSpPr>
        <dsp:cNvPr id="0" name=""/>
        <dsp:cNvSpPr/>
      </dsp:nvSpPr>
      <dsp:spPr>
        <a:xfrm>
          <a:off x="14367" y="39928"/>
          <a:ext cx="2759701" cy="3904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2 year academic programme  studying 7 subjects at HL/ OL </a:t>
          </a:r>
        </a:p>
        <a:p>
          <a:pPr marL="0" lvl="0" indent="0" algn="ctr" defTabSz="1066800">
            <a:lnSpc>
              <a:spcPct val="90000"/>
            </a:lnSpc>
            <a:spcBef>
              <a:spcPct val="0"/>
            </a:spcBef>
            <a:spcAft>
              <a:spcPct val="35000"/>
            </a:spcAft>
            <a:buNone/>
          </a:pPr>
          <a:r>
            <a:rPr lang="en-GB" sz="2400" kern="1200" dirty="0"/>
            <a:t>FL maths is available however it may have college implications</a:t>
          </a:r>
        </a:p>
      </dsp:txBody>
      <dsp:txXfrm>
        <a:off x="95196" y="120757"/>
        <a:ext cx="2598043" cy="3742580"/>
      </dsp:txXfrm>
    </dsp:sp>
    <dsp:sp modelId="{71B2D43E-9393-4AF7-A060-8DA688609CD0}">
      <dsp:nvSpPr>
        <dsp:cNvPr id="0" name=""/>
        <dsp:cNvSpPr/>
      </dsp:nvSpPr>
      <dsp:spPr>
        <a:xfrm>
          <a:off x="3050039" y="1649845"/>
          <a:ext cx="585056" cy="684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3050039" y="1786726"/>
        <a:ext cx="409539" cy="410643"/>
      </dsp:txXfrm>
    </dsp:sp>
    <dsp:sp modelId="{F7B66942-CEE1-47BA-B123-B02FF5198C6C}">
      <dsp:nvSpPr>
        <dsp:cNvPr id="0" name=""/>
        <dsp:cNvSpPr/>
      </dsp:nvSpPr>
      <dsp:spPr>
        <a:xfrm>
          <a:off x="3877949" y="0"/>
          <a:ext cx="2759701" cy="39840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Assessment is through terminal exam (some subjects offer practical elements)</a:t>
          </a:r>
        </a:p>
      </dsp:txBody>
      <dsp:txXfrm>
        <a:off x="3958778" y="80829"/>
        <a:ext cx="2598043" cy="3822438"/>
      </dsp:txXfrm>
    </dsp:sp>
    <dsp:sp modelId="{89FE4B14-82B4-4AEC-A88E-9EE023DEB845}">
      <dsp:nvSpPr>
        <dsp:cNvPr id="0" name=""/>
        <dsp:cNvSpPr/>
      </dsp:nvSpPr>
      <dsp:spPr>
        <a:xfrm>
          <a:off x="6913620" y="1649845"/>
          <a:ext cx="585056" cy="684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6913620" y="1786726"/>
        <a:ext cx="409539" cy="410643"/>
      </dsp:txXfrm>
    </dsp:sp>
    <dsp:sp modelId="{04D358B4-FB92-492A-A3BF-E03EDFE44F5A}">
      <dsp:nvSpPr>
        <dsp:cNvPr id="0" name=""/>
        <dsp:cNvSpPr/>
      </dsp:nvSpPr>
      <dsp:spPr>
        <a:xfrm>
          <a:off x="7741531" y="0"/>
          <a:ext cx="2759701" cy="39840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You would benefit from the LC if you enjoy learning, feel at ease with the structure of the junior cycle, would like to progress to college/ university</a:t>
          </a:r>
        </a:p>
      </dsp:txBody>
      <dsp:txXfrm>
        <a:off x="7822360" y="80829"/>
        <a:ext cx="2598043" cy="38224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14917-ED19-4930-902B-96CEAA44007D}">
      <dsp:nvSpPr>
        <dsp:cNvPr id="0" name=""/>
        <dsp:cNvSpPr/>
      </dsp:nvSpPr>
      <dsp:spPr>
        <a:xfrm>
          <a:off x="0" y="0"/>
          <a:ext cx="5880652" cy="18739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Compulsory Subjects</a:t>
          </a:r>
        </a:p>
        <a:p>
          <a:pPr marL="171450" lvl="1" indent="-171450" algn="l" defTabSz="711200">
            <a:lnSpc>
              <a:spcPct val="90000"/>
            </a:lnSpc>
            <a:spcBef>
              <a:spcPct val="0"/>
            </a:spcBef>
            <a:spcAft>
              <a:spcPct val="15000"/>
            </a:spcAft>
            <a:buChar char="•"/>
          </a:pPr>
          <a:r>
            <a:rPr lang="en-GB" sz="1600" kern="1200" dirty="0"/>
            <a:t>Irish </a:t>
          </a:r>
        </a:p>
        <a:p>
          <a:pPr marL="171450" lvl="1" indent="-171450" algn="l" defTabSz="711200">
            <a:lnSpc>
              <a:spcPct val="90000"/>
            </a:lnSpc>
            <a:spcBef>
              <a:spcPct val="0"/>
            </a:spcBef>
            <a:spcAft>
              <a:spcPct val="15000"/>
            </a:spcAft>
            <a:buChar char="•"/>
          </a:pPr>
          <a:r>
            <a:rPr lang="en-GB" sz="1600" kern="1200" dirty="0"/>
            <a:t>English</a:t>
          </a:r>
        </a:p>
        <a:p>
          <a:pPr marL="171450" lvl="1" indent="-171450" algn="l" defTabSz="711200">
            <a:lnSpc>
              <a:spcPct val="90000"/>
            </a:lnSpc>
            <a:spcBef>
              <a:spcPct val="0"/>
            </a:spcBef>
            <a:spcAft>
              <a:spcPct val="15000"/>
            </a:spcAft>
            <a:buChar char="•"/>
          </a:pPr>
          <a:r>
            <a:rPr lang="en-GB" sz="1600" kern="1200" dirty="0"/>
            <a:t>Maths</a:t>
          </a:r>
        </a:p>
      </dsp:txBody>
      <dsp:txXfrm>
        <a:off x="1363524" y="0"/>
        <a:ext cx="4517127" cy="1873940"/>
      </dsp:txXfrm>
    </dsp:sp>
    <dsp:sp modelId="{889458CB-CE9F-4B4D-A876-DB7B3B24026F}">
      <dsp:nvSpPr>
        <dsp:cNvPr id="0" name=""/>
        <dsp:cNvSpPr/>
      </dsp:nvSpPr>
      <dsp:spPr>
        <a:xfrm>
          <a:off x="187394" y="187394"/>
          <a:ext cx="1176130" cy="1499152"/>
        </a:xfrm>
        <a:prstGeom prst="roundRect">
          <a:avLst>
            <a:gd name="adj" fmla="val 10000"/>
          </a:avLst>
        </a:prstGeom>
        <a:blipFill rotWithShape="1">
          <a:blip xmlns:r="http://schemas.openxmlformats.org/officeDocument/2006/relationships" r:embed="rId1"/>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712BFF-89EE-4211-9DE0-E4D0A9A175E8}">
      <dsp:nvSpPr>
        <dsp:cNvPr id="0" name=""/>
        <dsp:cNvSpPr/>
      </dsp:nvSpPr>
      <dsp:spPr>
        <a:xfrm>
          <a:off x="0" y="2061334"/>
          <a:ext cx="5880652" cy="18739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Practical Group </a:t>
          </a:r>
        </a:p>
        <a:p>
          <a:pPr marL="171450" lvl="1" indent="-171450" algn="l" defTabSz="711200">
            <a:lnSpc>
              <a:spcPct val="90000"/>
            </a:lnSpc>
            <a:spcBef>
              <a:spcPct val="0"/>
            </a:spcBef>
            <a:spcAft>
              <a:spcPct val="15000"/>
            </a:spcAft>
            <a:buChar char="•"/>
          </a:pPr>
          <a:r>
            <a:rPr lang="en-GB" sz="1600" kern="1200" dirty="0"/>
            <a:t>Construction Studies</a:t>
          </a:r>
        </a:p>
        <a:p>
          <a:pPr marL="171450" lvl="1" indent="-171450" algn="l" defTabSz="711200">
            <a:lnSpc>
              <a:spcPct val="90000"/>
            </a:lnSpc>
            <a:spcBef>
              <a:spcPct val="0"/>
            </a:spcBef>
            <a:spcAft>
              <a:spcPct val="15000"/>
            </a:spcAft>
            <a:buChar char="•"/>
          </a:pPr>
          <a:r>
            <a:rPr lang="en-GB" sz="1600" kern="1200" dirty="0"/>
            <a:t>Engineering</a:t>
          </a:r>
        </a:p>
        <a:p>
          <a:pPr marL="171450" lvl="1" indent="-171450" algn="l" defTabSz="711200">
            <a:lnSpc>
              <a:spcPct val="90000"/>
            </a:lnSpc>
            <a:spcBef>
              <a:spcPct val="0"/>
            </a:spcBef>
            <a:spcAft>
              <a:spcPct val="15000"/>
            </a:spcAft>
            <a:buChar char="•"/>
          </a:pPr>
          <a:r>
            <a:rPr lang="en-GB" sz="1600" kern="1200" dirty="0"/>
            <a:t>Design &amp; Communication Graphics </a:t>
          </a:r>
          <a:r>
            <a:rPr lang="en-GB" sz="1600" i="1" kern="1200" dirty="0"/>
            <a:t>(compliments the artistic group)</a:t>
          </a:r>
        </a:p>
      </dsp:txBody>
      <dsp:txXfrm>
        <a:off x="1363524" y="2061334"/>
        <a:ext cx="4517127" cy="1873940"/>
      </dsp:txXfrm>
    </dsp:sp>
    <dsp:sp modelId="{757D3260-0544-4C5D-BFFE-97745E2DAC3E}">
      <dsp:nvSpPr>
        <dsp:cNvPr id="0" name=""/>
        <dsp:cNvSpPr/>
      </dsp:nvSpPr>
      <dsp:spPr>
        <a:xfrm>
          <a:off x="187394" y="2248728"/>
          <a:ext cx="1176130" cy="1499152"/>
        </a:xfrm>
        <a:prstGeom prst="roundRect">
          <a:avLst>
            <a:gd name="adj" fmla="val 10000"/>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4CBC56-0089-4F94-9F1F-B6C14B41C28D}">
      <dsp:nvSpPr>
        <dsp:cNvPr id="0" name=""/>
        <dsp:cNvSpPr/>
      </dsp:nvSpPr>
      <dsp:spPr>
        <a:xfrm>
          <a:off x="0" y="4122668"/>
          <a:ext cx="5880652" cy="18739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Science Group</a:t>
          </a:r>
        </a:p>
        <a:p>
          <a:pPr marL="171450" lvl="1" indent="-171450" algn="l" defTabSz="711200">
            <a:lnSpc>
              <a:spcPct val="90000"/>
            </a:lnSpc>
            <a:spcBef>
              <a:spcPct val="0"/>
            </a:spcBef>
            <a:spcAft>
              <a:spcPct val="15000"/>
            </a:spcAft>
            <a:buChar char="•"/>
          </a:pPr>
          <a:r>
            <a:rPr lang="en-GB" sz="1600" kern="1200" dirty="0"/>
            <a:t>Ag Science</a:t>
          </a:r>
        </a:p>
        <a:p>
          <a:pPr marL="171450" lvl="1" indent="-171450" algn="l" defTabSz="711200">
            <a:lnSpc>
              <a:spcPct val="90000"/>
            </a:lnSpc>
            <a:spcBef>
              <a:spcPct val="0"/>
            </a:spcBef>
            <a:spcAft>
              <a:spcPct val="15000"/>
            </a:spcAft>
            <a:buChar char="•"/>
          </a:pPr>
          <a:r>
            <a:rPr lang="en-GB" sz="1600" kern="1200" dirty="0"/>
            <a:t>Biology </a:t>
          </a:r>
        </a:p>
        <a:p>
          <a:pPr marL="171450" lvl="1" indent="-171450" algn="l" defTabSz="711200">
            <a:lnSpc>
              <a:spcPct val="90000"/>
            </a:lnSpc>
            <a:spcBef>
              <a:spcPct val="0"/>
            </a:spcBef>
            <a:spcAft>
              <a:spcPct val="15000"/>
            </a:spcAft>
            <a:buChar char="•"/>
          </a:pPr>
          <a:r>
            <a:rPr lang="en-GB" sz="1600" kern="1200" dirty="0"/>
            <a:t>Chemistry</a:t>
          </a:r>
        </a:p>
        <a:p>
          <a:pPr marL="171450" lvl="1" indent="-171450" algn="l" defTabSz="711200">
            <a:lnSpc>
              <a:spcPct val="90000"/>
            </a:lnSpc>
            <a:spcBef>
              <a:spcPct val="0"/>
            </a:spcBef>
            <a:spcAft>
              <a:spcPct val="15000"/>
            </a:spcAft>
            <a:buChar char="•"/>
          </a:pPr>
          <a:r>
            <a:rPr lang="en-GB" sz="1600" kern="1200" dirty="0"/>
            <a:t>Physics</a:t>
          </a:r>
        </a:p>
        <a:p>
          <a:pPr marL="171450" lvl="1" indent="-171450" algn="l" defTabSz="711200">
            <a:lnSpc>
              <a:spcPct val="90000"/>
            </a:lnSpc>
            <a:spcBef>
              <a:spcPct val="0"/>
            </a:spcBef>
            <a:spcAft>
              <a:spcPct val="15000"/>
            </a:spcAft>
            <a:buChar char="•"/>
          </a:pPr>
          <a:r>
            <a:rPr lang="en-GB" sz="1600" kern="1200" dirty="0"/>
            <a:t>Computer Science</a:t>
          </a:r>
        </a:p>
      </dsp:txBody>
      <dsp:txXfrm>
        <a:off x="1363524" y="4122668"/>
        <a:ext cx="4517127" cy="1873940"/>
      </dsp:txXfrm>
    </dsp:sp>
    <dsp:sp modelId="{66518B24-1BAF-47B0-9B88-49836E62A72E}">
      <dsp:nvSpPr>
        <dsp:cNvPr id="0" name=""/>
        <dsp:cNvSpPr/>
      </dsp:nvSpPr>
      <dsp:spPr>
        <a:xfrm>
          <a:off x="172022" y="4310062"/>
          <a:ext cx="1176130" cy="1499152"/>
        </a:xfrm>
        <a:prstGeom prst="roundRect">
          <a:avLst>
            <a:gd name="adj" fmla="val 10000"/>
          </a:avLst>
        </a:prstGeom>
        <a:blipFill rotWithShape="1">
          <a:blip xmlns:r="http://schemas.openxmlformats.org/officeDocument/2006/relationships" r:embed="rId3"/>
          <a:srcRect/>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3D254-F299-4194-894D-BBDB19BE9C63}">
      <dsp:nvSpPr>
        <dsp:cNvPr id="0" name=""/>
        <dsp:cNvSpPr/>
      </dsp:nvSpPr>
      <dsp:spPr>
        <a:xfrm>
          <a:off x="0" y="0"/>
          <a:ext cx="5933661" cy="13653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Artistic &amp; Creative Group</a:t>
          </a:r>
        </a:p>
        <a:p>
          <a:pPr marL="114300" lvl="1" indent="-114300" algn="l" defTabSz="622300">
            <a:lnSpc>
              <a:spcPct val="90000"/>
            </a:lnSpc>
            <a:spcBef>
              <a:spcPct val="0"/>
            </a:spcBef>
            <a:spcAft>
              <a:spcPct val="15000"/>
            </a:spcAft>
            <a:buChar char="•"/>
          </a:pPr>
          <a:r>
            <a:rPr lang="en-GB" sz="1400" kern="1200" dirty="0"/>
            <a:t>Art</a:t>
          </a:r>
        </a:p>
        <a:p>
          <a:pPr marL="114300" lvl="1" indent="-114300" algn="l" defTabSz="622300">
            <a:lnSpc>
              <a:spcPct val="90000"/>
            </a:lnSpc>
            <a:spcBef>
              <a:spcPct val="0"/>
            </a:spcBef>
            <a:spcAft>
              <a:spcPct val="15000"/>
            </a:spcAft>
            <a:buChar char="•"/>
          </a:pPr>
          <a:r>
            <a:rPr lang="en-GB" sz="1400" kern="1200" dirty="0"/>
            <a:t>Music</a:t>
          </a:r>
        </a:p>
      </dsp:txBody>
      <dsp:txXfrm>
        <a:off x="1323265" y="0"/>
        <a:ext cx="4610395" cy="1365332"/>
      </dsp:txXfrm>
    </dsp:sp>
    <dsp:sp modelId="{DEF39E3E-EB2F-40AC-A6BF-DEDFE765ACE5}">
      <dsp:nvSpPr>
        <dsp:cNvPr id="0" name=""/>
        <dsp:cNvSpPr/>
      </dsp:nvSpPr>
      <dsp:spPr>
        <a:xfrm>
          <a:off x="136533" y="136533"/>
          <a:ext cx="1186732" cy="1092265"/>
        </a:xfrm>
        <a:prstGeom prst="roundRect">
          <a:avLst>
            <a:gd name="adj" fmla="val 10000"/>
          </a:avLst>
        </a:prstGeom>
        <a:blipFill rotWithShape="1">
          <a:blip xmlns:r="http://schemas.openxmlformats.org/officeDocument/2006/relationships" r:embed="rId1"/>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32181-65D2-458F-A868-4568176B7050}">
      <dsp:nvSpPr>
        <dsp:cNvPr id="0" name=""/>
        <dsp:cNvSpPr/>
      </dsp:nvSpPr>
      <dsp:spPr>
        <a:xfrm>
          <a:off x="0" y="1501865"/>
          <a:ext cx="5933661" cy="13653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Languages Group</a:t>
          </a:r>
        </a:p>
        <a:p>
          <a:pPr marL="114300" lvl="1" indent="-114300" algn="l" defTabSz="622300">
            <a:lnSpc>
              <a:spcPct val="90000"/>
            </a:lnSpc>
            <a:spcBef>
              <a:spcPct val="0"/>
            </a:spcBef>
            <a:spcAft>
              <a:spcPct val="15000"/>
            </a:spcAft>
            <a:buChar char="•"/>
          </a:pPr>
          <a:r>
            <a:rPr lang="en-GB" sz="1400" kern="1200" dirty="0"/>
            <a:t>French</a:t>
          </a:r>
        </a:p>
        <a:p>
          <a:pPr marL="114300" lvl="1" indent="-114300" algn="l" defTabSz="622300">
            <a:lnSpc>
              <a:spcPct val="90000"/>
            </a:lnSpc>
            <a:spcBef>
              <a:spcPct val="0"/>
            </a:spcBef>
            <a:spcAft>
              <a:spcPct val="15000"/>
            </a:spcAft>
            <a:buChar char="•"/>
          </a:pPr>
          <a:r>
            <a:rPr lang="en-GB" sz="1400" kern="1200" dirty="0"/>
            <a:t>German</a:t>
          </a:r>
        </a:p>
      </dsp:txBody>
      <dsp:txXfrm>
        <a:off x="1323265" y="1501865"/>
        <a:ext cx="4610395" cy="1365332"/>
      </dsp:txXfrm>
    </dsp:sp>
    <dsp:sp modelId="{55D12C09-3118-4C79-85CA-1DE929190E7C}">
      <dsp:nvSpPr>
        <dsp:cNvPr id="0" name=""/>
        <dsp:cNvSpPr/>
      </dsp:nvSpPr>
      <dsp:spPr>
        <a:xfrm>
          <a:off x="159579" y="1638398"/>
          <a:ext cx="1186732" cy="1092265"/>
        </a:xfrm>
        <a:prstGeom prst="roundRect">
          <a:avLst>
            <a:gd name="adj" fmla="val 10000"/>
          </a:avLst>
        </a:prstGeom>
        <a:blipFill rotWithShape="1">
          <a:blip xmlns:r="http://schemas.openxmlformats.org/officeDocument/2006/relationships" r:embed="rId2"/>
          <a:srcRect/>
          <a:stretch>
            <a:fillRect l="-47000" r="-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216986-E38F-424F-A0ED-6EA9F49E63A7}">
      <dsp:nvSpPr>
        <dsp:cNvPr id="0" name=""/>
        <dsp:cNvSpPr/>
      </dsp:nvSpPr>
      <dsp:spPr>
        <a:xfrm>
          <a:off x="0" y="3003731"/>
          <a:ext cx="5933661" cy="13653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Humanities &amp; Social Group</a:t>
          </a:r>
        </a:p>
        <a:p>
          <a:pPr marL="114300" lvl="1" indent="-114300" algn="l" defTabSz="622300">
            <a:lnSpc>
              <a:spcPct val="90000"/>
            </a:lnSpc>
            <a:spcBef>
              <a:spcPct val="0"/>
            </a:spcBef>
            <a:spcAft>
              <a:spcPct val="15000"/>
            </a:spcAft>
            <a:buChar char="•"/>
          </a:pPr>
          <a:r>
            <a:rPr lang="en-GB" sz="1400" kern="1200" dirty="0"/>
            <a:t>History</a:t>
          </a:r>
        </a:p>
        <a:p>
          <a:pPr marL="114300" lvl="1" indent="-114300" algn="l" defTabSz="622300">
            <a:lnSpc>
              <a:spcPct val="90000"/>
            </a:lnSpc>
            <a:spcBef>
              <a:spcPct val="0"/>
            </a:spcBef>
            <a:spcAft>
              <a:spcPct val="15000"/>
            </a:spcAft>
            <a:buChar char="•"/>
          </a:pPr>
          <a:r>
            <a:rPr lang="en-GB" sz="1400" kern="1200" dirty="0"/>
            <a:t>Geography</a:t>
          </a:r>
        </a:p>
        <a:p>
          <a:pPr marL="114300" lvl="1" indent="-114300" algn="l" defTabSz="622300">
            <a:lnSpc>
              <a:spcPct val="90000"/>
            </a:lnSpc>
            <a:spcBef>
              <a:spcPct val="0"/>
            </a:spcBef>
            <a:spcAft>
              <a:spcPct val="15000"/>
            </a:spcAft>
            <a:buChar char="•"/>
          </a:pPr>
          <a:r>
            <a:rPr lang="en-GB" sz="1400" kern="1200" dirty="0"/>
            <a:t>Home Economics</a:t>
          </a:r>
        </a:p>
        <a:p>
          <a:pPr marL="114300" lvl="1" indent="-114300" algn="l" defTabSz="622300">
            <a:lnSpc>
              <a:spcPct val="90000"/>
            </a:lnSpc>
            <a:spcBef>
              <a:spcPct val="0"/>
            </a:spcBef>
            <a:spcAft>
              <a:spcPct val="15000"/>
            </a:spcAft>
            <a:buChar char="•"/>
          </a:pPr>
          <a:r>
            <a:rPr lang="en-GB" sz="1400" kern="1200" dirty="0"/>
            <a:t>LC Physical Education</a:t>
          </a:r>
        </a:p>
      </dsp:txBody>
      <dsp:txXfrm>
        <a:off x="1323265" y="3003731"/>
        <a:ext cx="4610395" cy="1365332"/>
      </dsp:txXfrm>
    </dsp:sp>
    <dsp:sp modelId="{20170A2A-BF83-43E0-9D44-97741DE03E3B}">
      <dsp:nvSpPr>
        <dsp:cNvPr id="0" name=""/>
        <dsp:cNvSpPr/>
      </dsp:nvSpPr>
      <dsp:spPr>
        <a:xfrm>
          <a:off x="136533" y="3140264"/>
          <a:ext cx="1186732" cy="1092265"/>
        </a:xfrm>
        <a:prstGeom prst="roundRect">
          <a:avLst>
            <a:gd name="adj" fmla="val 10000"/>
          </a:avLst>
        </a:prstGeom>
        <a:blipFill rotWithShape="1">
          <a:blip xmlns:r="http://schemas.openxmlformats.org/officeDocument/2006/relationships" r:embed="rId3"/>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B31285-3D05-437B-8687-0A62F6A0B56D}">
      <dsp:nvSpPr>
        <dsp:cNvPr id="0" name=""/>
        <dsp:cNvSpPr/>
      </dsp:nvSpPr>
      <dsp:spPr>
        <a:xfrm>
          <a:off x="0" y="4505596"/>
          <a:ext cx="5933661" cy="13653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Business Group</a:t>
          </a:r>
        </a:p>
        <a:p>
          <a:pPr marL="114300" lvl="1" indent="-114300" algn="l" defTabSz="622300">
            <a:lnSpc>
              <a:spcPct val="90000"/>
            </a:lnSpc>
            <a:spcBef>
              <a:spcPct val="0"/>
            </a:spcBef>
            <a:spcAft>
              <a:spcPct val="15000"/>
            </a:spcAft>
            <a:buChar char="•"/>
          </a:pPr>
          <a:r>
            <a:rPr lang="en-GB" sz="1400" kern="1200" dirty="0"/>
            <a:t>Business</a:t>
          </a:r>
        </a:p>
        <a:p>
          <a:pPr marL="114300" lvl="1" indent="-114300" algn="l" defTabSz="622300">
            <a:lnSpc>
              <a:spcPct val="90000"/>
            </a:lnSpc>
            <a:spcBef>
              <a:spcPct val="0"/>
            </a:spcBef>
            <a:spcAft>
              <a:spcPct val="15000"/>
            </a:spcAft>
            <a:buChar char="•"/>
          </a:pPr>
          <a:r>
            <a:rPr lang="en-GB" sz="1400" kern="1200" dirty="0"/>
            <a:t>Accounting</a:t>
          </a:r>
        </a:p>
        <a:p>
          <a:pPr marL="114300" lvl="1" indent="-114300" algn="l" defTabSz="622300">
            <a:lnSpc>
              <a:spcPct val="90000"/>
            </a:lnSpc>
            <a:spcBef>
              <a:spcPct val="0"/>
            </a:spcBef>
            <a:spcAft>
              <a:spcPct val="15000"/>
            </a:spcAft>
            <a:buChar char="•"/>
          </a:pPr>
          <a:r>
            <a:rPr lang="en-GB" sz="1400" kern="1200" dirty="0"/>
            <a:t>LCVP</a:t>
          </a:r>
        </a:p>
      </dsp:txBody>
      <dsp:txXfrm>
        <a:off x="1323265" y="4505596"/>
        <a:ext cx="4610395" cy="1365332"/>
      </dsp:txXfrm>
    </dsp:sp>
    <dsp:sp modelId="{A1FD4201-758C-400E-95EA-AD45C1868437}">
      <dsp:nvSpPr>
        <dsp:cNvPr id="0" name=""/>
        <dsp:cNvSpPr/>
      </dsp:nvSpPr>
      <dsp:spPr>
        <a:xfrm>
          <a:off x="136533" y="4642129"/>
          <a:ext cx="1186732" cy="1092265"/>
        </a:xfrm>
        <a:prstGeom prst="roundRect">
          <a:avLst>
            <a:gd name="adj" fmla="val 10000"/>
          </a:avLst>
        </a:prstGeom>
        <a:blipFill rotWithShape="1">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A1946-5E5E-4C66-BDBE-892F8E8AC1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93E648A-4CB7-4458-9FDC-E179778542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A350B4-1EE2-4BD3-B145-8EC9A19B8448}"/>
              </a:ext>
            </a:extLst>
          </p:cNvPr>
          <p:cNvSpPr>
            <a:spLocks noGrp="1"/>
          </p:cNvSpPr>
          <p:nvPr>
            <p:ph type="dt" sz="half" idx="10"/>
          </p:nvPr>
        </p:nvSpPr>
        <p:spPr/>
        <p:txBody>
          <a:bodyPr/>
          <a:lstStyle/>
          <a:p>
            <a:fld id="{C536A7AE-84A1-4A1B-8B15-BCB0A1A9E02E}" type="datetimeFigureOut">
              <a:rPr lang="en-GB" smtClean="0"/>
              <a:t>21/02/2025</a:t>
            </a:fld>
            <a:endParaRPr lang="en-GB"/>
          </a:p>
        </p:txBody>
      </p:sp>
      <p:sp>
        <p:nvSpPr>
          <p:cNvPr id="5" name="Footer Placeholder 4">
            <a:extLst>
              <a:ext uri="{FF2B5EF4-FFF2-40B4-BE49-F238E27FC236}">
                <a16:creationId xmlns:a16="http://schemas.microsoft.com/office/drawing/2014/main" id="{BF522A00-C771-41E6-9C33-BBAA0D40B8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DEB969-F826-407F-9A93-0DC7FD12C8C2}"/>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116291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6A47-97A0-4138-833A-74BF36A95F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150AAD-387E-4C36-96C3-06342E4758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730A54-1D44-418B-88BF-5A5B4B6EA6BD}"/>
              </a:ext>
            </a:extLst>
          </p:cNvPr>
          <p:cNvSpPr>
            <a:spLocks noGrp="1"/>
          </p:cNvSpPr>
          <p:nvPr>
            <p:ph type="dt" sz="half" idx="10"/>
          </p:nvPr>
        </p:nvSpPr>
        <p:spPr/>
        <p:txBody>
          <a:bodyPr/>
          <a:lstStyle/>
          <a:p>
            <a:fld id="{C536A7AE-84A1-4A1B-8B15-BCB0A1A9E02E}" type="datetimeFigureOut">
              <a:rPr lang="en-GB" smtClean="0"/>
              <a:t>21/02/2025</a:t>
            </a:fld>
            <a:endParaRPr lang="en-GB"/>
          </a:p>
        </p:txBody>
      </p:sp>
      <p:sp>
        <p:nvSpPr>
          <p:cNvPr id="5" name="Footer Placeholder 4">
            <a:extLst>
              <a:ext uri="{FF2B5EF4-FFF2-40B4-BE49-F238E27FC236}">
                <a16:creationId xmlns:a16="http://schemas.microsoft.com/office/drawing/2014/main" id="{95C4B746-1923-4708-BBB4-4C7563AEB8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7CAF21-0BB4-4BB7-8864-55493F1DFAD0}"/>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36288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2006C4-3D9F-4FDE-AE44-FA936F92AC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37B6F9-0887-4108-AD8E-407EB6D33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574577-723C-4CDB-A8D7-6502C26D3AE4}"/>
              </a:ext>
            </a:extLst>
          </p:cNvPr>
          <p:cNvSpPr>
            <a:spLocks noGrp="1"/>
          </p:cNvSpPr>
          <p:nvPr>
            <p:ph type="dt" sz="half" idx="10"/>
          </p:nvPr>
        </p:nvSpPr>
        <p:spPr/>
        <p:txBody>
          <a:bodyPr/>
          <a:lstStyle/>
          <a:p>
            <a:fld id="{C536A7AE-84A1-4A1B-8B15-BCB0A1A9E02E}" type="datetimeFigureOut">
              <a:rPr lang="en-GB" smtClean="0"/>
              <a:t>21/02/2025</a:t>
            </a:fld>
            <a:endParaRPr lang="en-GB"/>
          </a:p>
        </p:txBody>
      </p:sp>
      <p:sp>
        <p:nvSpPr>
          <p:cNvPr id="5" name="Footer Placeholder 4">
            <a:extLst>
              <a:ext uri="{FF2B5EF4-FFF2-40B4-BE49-F238E27FC236}">
                <a16:creationId xmlns:a16="http://schemas.microsoft.com/office/drawing/2014/main" id="{715412EB-B775-43A5-8EB7-77F885027B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240E68-F4AF-44A5-BF3E-6D5DD82F81C6}"/>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203223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E7449-43C1-461B-9189-161BFA5FB8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591F45-1811-463D-BC11-0A5B2FB882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B38D07-1549-4C6D-8C46-4C78356AD4DB}"/>
              </a:ext>
            </a:extLst>
          </p:cNvPr>
          <p:cNvSpPr>
            <a:spLocks noGrp="1"/>
          </p:cNvSpPr>
          <p:nvPr>
            <p:ph type="dt" sz="half" idx="10"/>
          </p:nvPr>
        </p:nvSpPr>
        <p:spPr/>
        <p:txBody>
          <a:bodyPr/>
          <a:lstStyle/>
          <a:p>
            <a:fld id="{C536A7AE-84A1-4A1B-8B15-BCB0A1A9E02E}" type="datetimeFigureOut">
              <a:rPr lang="en-GB" smtClean="0"/>
              <a:t>21/02/2025</a:t>
            </a:fld>
            <a:endParaRPr lang="en-GB"/>
          </a:p>
        </p:txBody>
      </p:sp>
      <p:sp>
        <p:nvSpPr>
          <p:cNvPr id="5" name="Footer Placeholder 4">
            <a:extLst>
              <a:ext uri="{FF2B5EF4-FFF2-40B4-BE49-F238E27FC236}">
                <a16:creationId xmlns:a16="http://schemas.microsoft.com/office/drawing/2014/main" id="{0F3EC01E-CEDD-4A63-9CF3-951F65AE89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9633D-326B-45E5-9008-7C1F67A4EDA1}"/>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131566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ED17-66D9-4DAE-B9A2-F7339D73B6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FBF7C3-B76E-419A-936E-139A22EF5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1D9BF1-6124-4E86-8712-CF1C7B25B633}"/>
              </a:ext>
            </a:extLst>
          </p:cNvPr>
          <p:cNvSpPr>
            <a:spLocks noGrp="1"/>
          </p:cNvSpPr>
          <p:nvPr>
            <p:ph type="dt" sz="half" idx="10"/>
          </p:nvPr>
        </p:nvSpPr>
        <p:spPr/>
        <p:txBody>
          <a:bodyPr/>
          <a:lstStyle/>
          <a:p>
            <a:fld id="{C536A7AE-84A1-4A1B-8B15-BCB0A1A9E02E}" type="datetimeFigureOut">
              <a:rPr lang="en-GB" smtClean="0"/>
              <a:t>21/02/2025</a:t>
            </a:fld>
            <a:endParaRPr lang="en-GB"/>
          </a:p>
        </p:txBody>
      </p:sp>
      <p:sp>
        <p:nvSpPr>
          <p:cNvPr id="5" name="Footer Placeholder 4">
            <a:extLst>
              <a:ext uri="{FF2B5EF4-FFF2-40B4-BE49-F238E27FC236}">
                <a16:creationId xmlns:a16="http://schemas.microsoft.com/office/drawing/2014/main" id="{48541AD0-B8F4-408A-A83E-D4F3C2243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D67D19-A4B7-4EB8-92B1-36C6815E50AB}"/>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242718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A670-258D-43F3-A697-84301816A1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C0523E-DA25-4978-B062-FDCA8E9C3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975DE5-D432-4B7C-A8E0-758004A474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C45D34-6A61-48F8-B735-41DBDCA4E0B9}"/>
              </a:ext>
            </a:extLst>
          </p:cNvPr>
          <p:cNvSpPr>
            <a:spLocks noGrp="1"/>
          </p:cNvSpPr>
          <p:nvPr>
            <p:ph type="dt" sz="half" idx="10"/>
          </p:nvPr>
        </p:nvSpPr>
        <p:spPr/>
        <p:txBody>
          <a:bodyPr/>
          <a:lstStyle/>
          <a:p>
            <a:fld id="{C536A7AE-84A1-4A1B-8B15-BCB0A1A9E02E}" type="datetimeFigureOut">
              <a:rPr lang="en-GB" smtClean="0"/>
              <a:t>21/02/2025</a:t>
            </a:fld>
            <a:endParaRPr lang="en-GB"/>
          </a:p>
        </p:txBody>
      </p:sp>
      <p:sp>
        <p:nvSpPr>
          <p:cNvPr id="6" name="Footer Placeholder 5">
            <a:extLst>
              <a:ext uri="{FF2B5EF4-FFF2-40B4-BE49-F238E27FC236}">
                <a16:creationId xmlns:a16="http://schemas.microsoft.com/office/drawing/2014/main" id="{2EA2A545-9C86-460B-96E1-2B4EBCE2AD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BA2405-3855-4A3A-AF26-B1A2CF905C37}"/>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371332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D16B-A1C8-4C12-9CD3-4183C147FA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A2B81F-B7AF-430E-98C6-4136DF27C6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684FC-BE59-4100-8A80-C36FB578BC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1E167E-A03F-41B2-9081-3A1801743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9DE443-BAFF-49F5-B764-7AB7567749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BB22A3-265D-46B8-B039-3549925C650B}"/>
              </a:ext>
            </a:extLst>
          </p:cNvPr>
          <p:cNvSpPr>
            <a:spLocks noGrp="1"/>
          </p:cNvSpPr>
          <p:nvPr>
            <p:ph type="dt" sz="half" idx="10"/>
          </p:nvPr>
        </p:nvSpPr>
        <p:spPr/>
        <p:txBody>
          <a:bodyPr/>
          <a:lstStyle/>
          <a:p>
            <a:fld id="{C536A7AE-84A1-4A1B-8B15-BCB0A1A9E02E}" type="datetimeFigureOut">
              <a:rPr lang="en-GB" smtClean="0"/>
              <a:t>21/02/2025</a:t>
            </a:fld>
            <a:endParaRPr lang="en-GB"/>
          </a:p>
        </p:txBody>
      </p:sp>
      <p:sp>
        <p:nvSpPr>
          <p:cNvPr id="8" name="Footer Placeholder 7">
            <a:extLst>
              <a:ext uri="{FF2B5EF4-FFF2-40B4-BE49-F238E27FC236}">
                <a16:creationId xmlns:a16="http://schemas.microsoft.com/office/drawing/2014/main" id="{E2BDB01C-0EA5-4675-8825-D9DE94B63A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EBCBB8-C89D-4C59-9851-A721A1CC53C7}"/>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124614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978C-5F45-452A-B9C6-9AD4EFFE64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73AADF-08C9-4F5A-B44D-7A6B6BA134C5}"/>
              </a:ext>
            </a:extLst>
          </p:cNvPr>
          <p:cNvSpPr>
            <a:spLocks noGrp="1"/>
          </p:cNvSpPr>
          <p:nvPr>
            <p:ph type="dt" sz="half" idx="10"/>
          </p:nvPr>
        </p:nvSpPr>
        <p:spPr/>
        <p:txBody>
          <a:bodyPr/>
          <a:lstStyle/>
          <a:p>
            <a:fld id="{C536A7AE-84A1-4A1B-8B15-BCB0A1A9E02E}" type="datetimeFigureOut">
              <a:rPr lang="en-GB" smtClean="0"/>
              <a:t>21/02/2025</a:t>
            </a:fld>
            <a:endParaRPr lang="en-GB"/>
          </a:p>
        </p:txBody>
      </p:sp>
      <p:sp>
        <p:nvSpPr>
          <p:cNvPr id="4" name="Footer Placeholder 3">
            <a:extLst>
              <a:ext uri="{FF2B5EF4-FFF2-40B4-BE49-F238E27FC236}">
                <a16:creationId xmlns:a16="http://schemas.microsoft.com/office/drawing/2014/main" id="{C6BA4522-E655-4332-A3D6-F14F075E5D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09C5F2-C64B-4A8D-ABD1-0716E4A77295}"/>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421346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B6302A-6918-4C78-B979-F97B7575283B}"/>
              </a:ext>
            </a:extLst>
          </p:cNvPr>
          <p:cNvSpPr>
            <a:spLocks noGrp="1"/>
          </p:cNvSpPr>
          <p:nvPr>
            <p:ph type="dt" sz="half" idx="10"/>
          </p:nvPr>
        </p:nvSpPr>
        <p:spPr/>
        <p:txBody>
          <a:bodyPr/>
          <a:lstStyle/>
          <a:p>
            <a:fld id="{C536A7AE-84A1-4A1B-8B15-BCB0A1A9E02E}" type="datetimeFigureOut">
              <a:rPr lang="en-GB" smtClean="0"/>
              <a:t>21/02/2025</a:t>
            </a:fld>
            <a:endParaRPr lang="en-GB"/>
          </a:p>
        </p:txBody>
      </p:sp>
      <p:sp>
        <p:nvSpPr>
          <p:cNvPr id="3" name="Footer Placeholder 2">
            <a:extLst>
              <a:ext uri="{FF2B5EF4-FFF2-40B4-BE49-F238E27FC236}">
                <a16:creationId xmlns:a16="http://schemas.microsoft.com/office/drawing/2014/main" id="{58D9EEC9-EF28-41EB-84C3-583A583011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427401-CEAC-480C-B8AD-C270DEC8406E}"/>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15300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3B6C-050F-431D-8A90-065A1DACFD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CFE9B4-1BA8-408B-A289-F595B893C4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E2BE47-F95B-4572-8944-00FF1DE7F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13F5D0-E0E7-4EDF-BB10-63077BE8709E}"/>
              </a:ext>
            </a:extLst>
          </p:cNvPr>
          <p:cNvSpPr>
            <a:spLocks noGrp="1"/>
          </p:cNvSpPr>
          <p:nvPr>
            <p:ph type="dt" sz="half" idx="10"/>
          </p:nvPr>
        </p:nvSpPr>
        <p:spPr/>
        <p:txBody>
          <a:bodyPr/>
          <a:lstStyle/>
          <a:p>
            <a:fld id="{C536A7AE-84A1-4A1B-8B15-BCB0A1A9E02E}" type="datetimeFigureOut">
              <a:rPr lang="en-GB" smtClean="0"/>
              <a:t>21/02/2025</a:t>
            </a:fld>
            <a:endParaRPr lang="en-GB"/>
          </a:p>
        </p:txBody>
      </p:sp>
      <p:sp>
        <p:nvSpPr>
          <p:cNvPr id="6" name="Footer Placeholder 5">
            <a:extLst>
              <a:ext uri="{FF2B5EF4-FFF2-40B4-BE49-F238E27FC236}">
                <a16:creationId xmlns:a16="http://schemas.microsoft.com/office/drawing/2014/main" id="{B259ADCC-0836-4A84-AA17-EB7BDAA61F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1635AC-CD59-4A10-A9CC-DBB64F9CBB26}"/>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363826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76E7-84DC-42AB-B98A-A34EB8660F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336F8F-DF17-4684-A687-231C2AF87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424C86-ACB3-4DAD-86EA-CE50A6CD8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FEE2C-49FD-4497-B9D0-4635108B762C}"/>
              </a:ext>
            </a:extLst>
          </p:cNvPr>
          <p:cNvSpPr>
            <a:spLocks noGrp="1"/>
          </p:cNvSpPr>
          <p:nvPr>
            <p:ph type="dt" sz="half" idx="10"/>
          </p:nvPr>
        </p:nvSpPr>
        <p:spPr/>
        <p:txBody>
          <a:bodyPr/>
          <a:lstStyle/>
          <a:p>
            <a:fld id="{C536A7AE-84A1-4A1B-8B15-BCB0A1A9E02E}" type="datetimeFigureOut">
              <a:rPr lang="en-GB" smtClean="0"/>
              <a:t>21/02/2025</a:t>
            </a:fld>
            <a:endParaRPr lang="en-GB"/>
          </a:p>
        </p:txBody>
      </p:sp>
      <p:sp>
        <p:nvSpPr>
          <p:cNvPr id="6" name="Footer Placeholder 5">
            <a:extLst>
              <a:ext uri="{FF2B5EF4-FFF2-40B4-BE49-F238E27FC236}">
                <a16:creationId xmlns:a16="http://schemas.microsoft.com/office/drawing/2014/main" id="{89605C98-8058-4EF9-95B5-F68C31CEFD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01EAC4-D1AA-44AB-90BE-F832280CFFA9}"/>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35327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FA9661-1CF0-47AF-B074-B0FD08CB5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54D64C-43FF-4016-8BA7-9C8F956EA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A6AFBD-60A7-439B-9BF5-21719731C9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6A7AE-84A1-4A1B-8B15-BCB0A1A9E02E}" type="datetimeFigureOut">
              <a:rPr lang="en-GB" smtClean="0"/>
              <a:t>21/02/2025</a:t>
            </a:fld>
            <a:endParaRPr lang="en-GB"/>
          </a:p>
        </p:txBody>
      </p:sp>
      <p:sp>
        <p:nvSpPr>
          <p:cNvPr id="5" name="Footer Placeholder 4">
            <a:extLst>
              <a:ext uri="{FF2B5EF4-FFF2-40B4-BE49-F238E27FC236}">
                <a16:creationId xmlns:a16="http://schemas.microsoft.com/office/drawing/2014/main" id="{9E378B08-AF8C-45F1-B288-43940A909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966242-AA3A-4876-A4BF-9EEDDAACF3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C485B-A0DD-48EA-AA46-2A04E9DCB184}" type="slidenum">
              <a:rPr lang="en-GB" smtClean="0"/>
              <a:t>‹#›</a:t>
            </a:fld>
            <a:endParaRPr lang="en-GB"/>
          </a:p>
        </p:txBody>
      </p:sp>
    </p:spTree>
    <p:extLst>
      <p:ext uri="{BB962C8B-B14F-4D97-AF65-F5344CB8AC3E}">
        <p14:creationId xmlns:p14="http://schemas.microsoft.com/office/powerpoint/2010/main" val="2849235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careersportal.ie/sectors/profile.php?client_id=44&amp;sector_id=23"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studyclix.ie/" TargetMode="External"/><Relationship Id="rId2" Type="http://schemas.openxmlformats.org/officeDocument/2006/relationships/hyperlink" Target="http://www.examinations.ie/" TargetMode="Externa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hyperlink" Target="https://careersportal.ie/school/subject_explorer.php" TargetMode="External"/><Relationship Id="rId2" Type="http://schemas.openxmlformats.org/officeDocument/2006/relationships/hyperlink" Target="https://www.qualifax.ie/index.php?option=com_wrapper&amp;Itemid=26&amp;Mainsec=courses&amp;Subsec=min_courses_select&amp;view=wrapper&amp;xpt=0.61113000%201429190312&amp;xpt=0.87098800%201429191164" TargetMode="Externa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s://careersportal.ie/careerguidance/office.php?school_id=638"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8EC4-C6B0-43B8-921C-D8ADA25D106C}"/>
              </a:ext>
            </a:extLst>
          </p:cNvPr>
          <p:cNvSpPr>
            <a:spLocks noGrp="1"/>
          </p:cNvSpPr>
          <p:nvPr>
            <p:ph type="title"/>
          </p:nvPr>
        </p:nvSpPr>
        <p:spPr>
          <a:xfrm>
            <a:off x="1443" y="-10030"/>
            <a:ext cx="10515600" cy="920660"/>
          </a:xfrm>
        </p:spPr>
        <p:txBody>
          <a:bodyPr/>
          <a:lstStyle/>
          <a:p>
            <a:r>
              <a:rPr lang="en-GB" b="1" dirty="0"/>
              <a:t>Senior Cycle Options</a:t>
            </a:r>
          </a:p>
        </p:txBody>
      </p:sp>
      <p:pic>
        <p:nvPicPr>
          <p:cNvPr id="29" name="Content Placeholder 28">
            <a:extLst>
              <a:ext uri="{FF2B5EF4-FFF2-40B4-BE49-F238E27FC236}">
                <a16:creationId xmlns:a16="http://schemas.microsoft.com/office/drawing/2014/main" id="{CC719C78-DB82-44C6-AB90-8BC24D3165E5}"/>
              </a:ext>
            </a:extLst>
          </p:cNvPr>
          <p:cNvPicPr>
            <a:picLocks noGrp="1" noChangeAspect="1"/>
          </p:cNvPicPr>
          <p:nvPr>
            <p:ph idx="1"/>
          </p:nvPr>
        </p:nvPicPr>
        <p:blipFill>
          <a:blip r:embed="rId2"/>
          <a:stretch>
            <a:fillRect/>
          </a:stretch>
        </p:blipFill>
        <p:spPr>
          <a:xfrm>
            <a:off x="5193016" y="2270660"/>
            <a:ext cx="1804572" cy="1158340"/>
          </a:xfrm>
          <a:prstGeom prst="rect">
            <a:avLst/>
          </a:prstGeom>
        </p:spPr>
      </p:pic>
      <p:sp>
        <p:nvSpPr>
          <p:cNvPr id="28" name="Rectangle 27">
            <a:extLst>
              <a:ext uri="{FF2B5EF4-FFF2-40B4-BE49-F238E27FC236}">
                <a16:creationId xmlns:a16="http://schemas.microsoft.com/office/drawing/2014/main" id="{1137116B-9C88-4E1D-B079-78F64AE6960F}"/>
              </a:ext>
            </a:extLst>
          </p:cNvPr>
          <p:cNvSpPr/>
          <p:nvPr/>
        </p:nvSpPr>
        <p:spPr>
          <a:xfrm>
            <a:off x="5175054" y="721600"/>
            <a:ext cx="1795141" cy="11470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pic>
        <p:nvPicPr>
          <p:cNvPr id="30" name="Picture 29">
            <a:extLst>
              <a:ext uri="{FF2B5EF4-FFF2-40B4-BE49-F238E27FC236}">
                <a16:creationId xmlns:a16="http://schemas.microsoft.com/office/drawing/2014/main" id="{2C668476-0231-45FF-81AC-9B2A3358E8C4}"/>
              </a:ext>
            </a:extLst>
          </p:cNvPr>
          <p:cNvPicPr>
            <a:picLocks noChangeAspect="1"/>
          </p:cNvPicPr>
          <p:nvPr/>
        </p:nvPicPr>
        <p:blipFill>
          <a:blip r:embed="rId2"/>
          <a:stretch>
            <a:fillRect/>
          </a:stretch>
        </p:blipFill>
        <p:spPr>
          <a:xfrm>
            <a:off x="2954463" y="2251970"/>
            <a:ext cx="1804572" cy="1158340"/>
          </a:xfrm>
          <a:prstGeom prst="rect">
            <a:avLst/>
          </a:prstGeom>
        </p:spPr>
      </p:pic>
      <p:pic>
        <p:nvPicPr>
          <p:cNvPr id="31" name="Picture 30">
            <a:extLst>
              <a:ext uri="{FF2B5EF4-FFF2-40B4-BE49-F238E27FC236}">
                <a16:creationId xmlns:a16="http://schemas.microsoft.com/office/drawing/2014/main" id="{0E639098-758E-4D0F-888B-E0430AE5EF8F}"/>
              </a:ext>
            </a:extLst>
          </p:cNvPr>
          <p:cNvPicPr>
            <a:picLocks noChangeAspect="1"/>
          </p:cNvPicPr>
          <p:nvPr/>
        </p:nvPicPr>
        <p:blipFill>
          <a:blip r:embed="rId2"/>
          <a:stretch>
            <a:fillRect/>
          </a:stretch>
        </p:blipFill>
        <p:spPr>
          <a:xfrm>
            <a:off x="7517193" y="2295011"/>
            <a:ext cx="1804572" cy="1158340"/>
          </a:xfrm>
          <a:prstGeom prst="rect">
            <a:avLst/>
          </a:prstGeom>
        </p:spPr>
      </p:pic>
      <p:sp>
        <p:nvSpPr>
          <p:cNvPr id="32" name="Rectangle 31">
            <a:extLst>
              <a:ext uri="{FF2B5EF4-FFF2-40B4-BE49-F238E27FC236}">
                <a16:creationId xmlns:a16="http://schemas.microsoft.com/office/drawing/2014/main" id="{617CE283-F652-459B-A37B-1D6938FA655E}"/>
              </a:ext>
            </a:extLst>
          </p:cNvPr>
          <p:cNvSpPr/>
          <p:nvPr/>
        </p:nvSpPr>
        <p:spPr>
          <a:xfrm>
            <a:off x="2963894" y="3726500"/>
            <a:ext cx="1795141" cy="114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83CC242D-31C4-40CF-8992-8FF0F536D8F7}"/>
              </a:ext>
            </a:extLst>
          </p:cNvPr>
          <p:cNvPicPr>
            <a:picLocks noChangeAspect="1"/>
          </p:cNvPicPr>
          <p:nvPr/>
        </p:nvPicPr>
        <p:blipFill>
          <a:blip r:embed="rId2"/>
          <a:stretch>
            <a:fillRect/>
          </a:stretch>
        </p:blipFill>
        <p:spPr>
          <a:xfrm>
            <a:off x="5247006" y="3749840"/>
            <a:ext cx="1804572" cy="1158340"/>
          </a:xfrm>
          <a:prstGeom prst="rect">
            <a:avLst/>
          </a:prstGeom>
        </p:spPr>
      </p:pic>
      <p:pic>
        <p:nvPicPr>
          <p:cNvPr id="34" name="Picture 33">
            <a:extLst>
              <a:ext uri="{FF2B5EF4-FFF2-40B4-BE49-F238E27FC236}">
                <a16:creationId xmlns:a16="http://schemas.microsoft.com/office/drawing/2014/main" id="{8F6E42BB-1542-4906-9BDC-7ECCDEB7B600}"/>
              </a:ext>
            </a:extLst>
          </p:cNvPr>
          <p:cNvPicPr>
            <a:picLocks noChangeAspect="1"/>
          </p:cNvPicPr>
          <p:nvPr/>
        </p:nvPicPr>
        <p:blipFill>
          <a:blip r:embed="rId2"/>
          <a:stretch>
            <a:fillRect/>
          </a:stretch>
        </p:blipFill>
        <p:spPr>
          <a:xfrm>
            <a:off x="7557316" y="3738571"/>
            <a:ext cx="1804572" cy="1158340"/>
          </a:xfrm>
          <a:prstGeom prst="rect">
            <a:avLst/>
          </a:prstGeom>
        </p:spPr>
      </p:pic>
      <p:sp>
        <p:nvSpPr>
          <p:cNvPr id="35" name="TextBox 34">
            <a:extLst>
              <a:ext uri="{FF2B5EF4-FFF2-40B4-BE49-F238E27FC236}">
                <a16:creationId xmlns:a16="http://schemas.microsoft.com/office/drawing/2014/main" id="{40CF4EA3-CC21-44E2-8A0B-34845F8B9503}"/>
              </a:ext>
            </a:extLst>
          </p:cNvPr>
          <p:cNvSpPr txBox="1"/>
          <p:nvPr/>
        </p:nvSpPr>
        <p:spPr>
          <a:xfrm>
            <a:off x="5193016" y="812402"/>
            <a:ext cx="1777179" cy="954107"/>
          </a:xfrm>
          <a:prstGeom prst="rect">
            <a:avLst/>
          </a:prstGeom>
          <a:noFill/>
        </p:spPr>
        <p:txBody>
          <a:bodyPr wrap="square" rtlCol="0">
            <a:spAutoFit/>
          </a:bodyPr>
          <a:lstStyle/>
          <a:p>
            <a:pPr algn="ctr"/>
            <a:r>
              <a:rPr lang="en-GB" sz="2800" b="1" dirty="0"/>
              <a:t>Junior Cycle</a:t>
            </a:r>
          </a:p>
        </p:txBody>
      </p:sp>
      <p:sp>
        <p:nvSpPr>
          <p:cNvPr id="36" name="TextBox 35">
            <a:extLst>
              <a:ext uri="{FF2B5EF4-FFF2-40B4-BE49-F238E27FC236}">
                <a16:creationId xmlns:a16="http://schemas.microsoft.com/office/drawing/2014/main" id="{29640E40-8E50-46F9-86C7-90BABF7E67F1}"/>
              </a:ext>
            </a:extLst>
          </p:cNvPr>
          <p:cNvSpPr txBox="1"/>
          <p:nvPr/>
        </p:nvSpPr>
        <p:spPr>
          <a:xfrm>
            <a:off x="3121882" y="2551015"/>
            <a:ext cx="1452942" cy="646331"/>
          </a:xfrm>
          <a:prstGeom prst="rect">
            <a:avLst/>
          </a:prstGeom>
          <a:noFill/>
        </p:spPr>
        <p:txBody>
          <a:bodyPr wrap="square" rtlCol="0">
            <a:spAutoFit/>
          </a:bodyPr>
          <a:lstStyle/>
          <a:p>
            <a:pPr algn="ctr"/>
            <a:r>
              <a:rPr lang="en-GB" b="1" dirty="0">
                <a:solidFill>
                  <a:schemeClr val="bg1"/>
                </a:solidFill>
              </a:rPr>
              <a:t>Transition Year</a:t>
            </a:r>
          </a:p>
        </p:txBody>
      </p:sp>
      <p:sp>
        <p:nvSpPr>
          <p:cNvPr id="37" name="TextBox 36">
            <a:extLst>
              <a:ext uri="{FF2B5EF4-FFF2-40B4-BE49-F238E27FC236}">
                <a16:creationId xmlns:a16="http://schemas.microsoft.com/office/drawing/2014/main" id="{B0C22B54-73CC-459E-A17F-84E2CD81036F}"/>
              </a:ext>
            </a:extLst>
          </p:cNvPr>
          <p:cNvSpPr txBox="1"/>
          <p:nvPr/>
        </p:nvSpPr>
        <p:spPr>
          <a:xfrm>
            <a:off x="5349196" y="2651475"/>
            <a:ext cx="1492211" cy="369332"/>
          </a:xfrm>
          <a:prstGeom prst="rect">
            <a:avLst/>
          </a:prstGeom>
          <a:noFill/>
        </p:spPr>
        <p:txBody>
          <a:bodyPr wrap="square" rtlCol="0">
            <a:spAutoFit/>
          </a:bodyPr>
          <a:lstStyle/>
          <a:p>
            <a:pPr algn="ctr"/>
            <a:r>
              <a:rPr lang="en-GB" b="1" dirty="0">
                <a:solidFill>
                  <a:schemeClr val="bg1"/>
                </a:solidFill>
              </a:rPr>
              <a:t>5</a:t>
            </a:r>
            <a:r>
              <a:rPr lang="en-GB" b="1" baseline="30000" dirty="0">
                <a:solidFill>
                  <a:schemeClr val="bg1"/>
                </a:solidFill>
              </a:rPr>
              <a:t>th</a:t>
            </a:r>
            <a:r>
              <a:rPr lang="en-GB" b="1" dirty="0">
                <a:solidFill>
                  <a:schemeClr val="bg1"/>
                </a:solidFill>
              </a:rPr>
              <a:t> Year</a:t>
            </a:r>
          </a:p>
        </p:txBody>
      </p:sp>
      <p:sp>
        <p:nvSpPr>
          <p:cNvPr id="38" name="TextBox 37">
            <a:extLst>
              <a:ext uri="{FF2B5EF4-FFF2-40B4-BE49-F238E27FC236}">
                <a16:creationId xmlns:a16="http://schemas.microsoft.com/office/drawing/2014/main" id="{9BB86F31-9F0C-4230-93ED-89625D0F25AE}"/>
              </a:ext>
            </a:extLst>
          </p:cNvPr>
          <p:cNvSpPr txBox="1"/>
          <p:nvPr/>
        </p:nvSpPr>
        <p:spPr>
          <a:xfrm>
            <a:off x="7741546" y="2766932"/>
            <a:ext cx="1436113" cy="369332"/>
          </a:xfrm>
          <a:prstGeom prst="rect">
            <a:avLst/>
          </a:prstGeom>
          <a:noFill/>
        </p:spPr>
        <p:txBody>
          <a:bodyPr wrap="square" rtlCol="0">
            <a:spAutoFit/>
          </a:bodyPr>
          <a:lstStyle/>
          <a:p>
            <a:pPr algn="ctr"/>
            <a:r>
              <a:rPr lang="en-GB" b="1" dirty="0">
                <a:solidFill>
                  <a:schemeClr val="bg1"/>
                </a:solidFill>
              </a:rPr>
              <a:t>LCA 5</a:t>
            </a:r>
            <a:r>
              <a:rPr lang="en-GB" b="1" baseline="30000" dirty="0">
                <a:solidFill>
                  <a:schemeClr val="bg1"/>
                </a:solidFill>
              </a:rPr>
              <a:t>th</a:t>
            </a:r>
            <a:r>
              <a:rPr lang="en-GB" b="1" dirty="0">
                <a:solidFill>
                  <a:schemeClr val="bg1"/>
                </a:solidFill>
              </a:rPr>
              <a:t> year</a:t>
            </a:r>
          </a:p>
        </p:txBody>
      </p:sp>
      <p:sp>
        <p:nvSpPr>
          <p:cNvPr id="43" name="TextBox 42">
            <a:extLst>
              <a:ext uri="{FF2B5EF4-FFF2-40B4-BE49-F238E27FC236}">
                <a16:creationId xmlns:a16="http://schemas.microsoft.com/office/drawing/2014/main" id="{0CA5ADAD-540A-4618-8271-CFEA54B1D0AF}"/>
              </a:ext>
            </a:extLst>
          </p:cNvPr>
          <p:cNvSpPr txBox="1"/>
          <p:nvPr/>
        </p:nvSpPr>
        <p:spPr>
          <a:xfrm>
            <a:off x="3248084" y="4124297"/>
            <a:ext cx="1217330" cy="369332"/>
          </a:xfrm>
          <a:prstGeom prst="rect">
            <a:avLst/>
          </a:prstGeom>
          <a:noFill/>
        </p:spPr>
        <p:txBody>
          <a:bodyPr wrap="square" rtlCol="0">
            <a:spAutoFit/>
          </a:bodyPr>
          <a:lstStyle/>
          <a:p>
            <a:pPr algn="ctr"/>
            <a:r>
              <a:rPr lang="en-GB" b="1" dirty="0">
                <a:solidFill>
                  <a:schemeClr val="bg1"/>
                </a:solidFill>
              </a:rPr>
              <a:t>5</a:t>
            </a:r>
            <a:r>
              <a:rPr lang="en-GB" b="1" baseline="30000" dirty="0">
                <a:solidFill>
                  <a:schemeClr val="bg1"/>
                </a:solidFill>
              </a:rPr>
              <a:t>th</a:t>
            </a:r>
            <a:r>
              <a:rPr lang="en-GB" b="1" dirty="0">
                <a:solidFill>
                  <a:schemeClr val="bg1"/>
                </a:solidFill>
              </a:rPr>
              <a:t> Year</a:t>
            </a:r>
          </a:p>
        </p:txBody>
      </p:sp>
      <p:sp>
        <p:nvSpPr>
          <p:cNvPr id="44" name="TextBox 43">
            <a:extLst>
              <a:ext uri="{FF2B5EF4-FFF2-40B4-BE49-F238E27FC236}">
                <a16:creationId xmlns:a16="http://schemas.microsoft.com/office/drawing/2014/main" id="{77C77A7F-5B19-4526-A5EB-A462EC56AA86}"/>
              </a:ext>
            </a:extLst>
          </p:cNvPr>
          <p:cNvSpPr txBox="1"/>
          <p:nvPr/>
        </p:nvSpPr>
        <p:spPr>
          <a:xfrm>
            <a:off x="5691157" y="4162486"/>
            <a:ext cx="936839" cy="369332"/>
          </a:xfrm>
          <a:prstGeom prst="rect">
            <a:avLst/>
          </a:prstGeom>
          <a:noFill/>
        </p:spPr>
        <p:txBody>
          <a:bodyPr wrap="square" rtlCol="0">
            <a:spAutoFit/>
          </a:bodyPr>
          <a:lstStyle/>
          <a:p>
            <a:r>
              <a:rPr lang="en-GB" b="1" dirty="0">
                <a:solidFill>
                  <a:schemeClr val="bg1"/>
                </a:solidFill>
              </a:rPr>
              <a:t>6</a:t>
            </a:r>
            <a:r>
              <a:rPr lang="en-GB" b="1" baseline="30000" dirty="0">
                <a:solidFill>
                  <a:schemeClr val="bg1"/>
                </a:solidFill>
              </a:rPr>
              <a:t>th</a:t>
            </a:r>
            <a:r>
              <a:rPr lang="en-GB" b="1" dirty="0">
                <a:solidFill>
                  <a:schemeClr val="bg1"/>
                </a:solidFill>
              </a:rPr>
              <a:t> Year</a:t>
            </a:r>
          </a:p>
        </p:txBody>
      </p:sp>
      <p:sp>
        <p:nvSpPr>
          <p:cNvPr id="45" name="TextBox 44">
            <a:extLst>
              <a:ext uri="{FF2B5EF4-FFF2-40B4-BE49-F238E27FC236}">
                <a16:creationId xmlns:a16="http://schemas.microsoft.com/office/drawing/2014/main" id="{2BFF0377-E5DA-4DF3-BDA4-D751B86888DF}"/>
              </a:ext>
            </a:extLst>
          </p:cNvPr>
          <p:cNvSpPr txBox="1"/>
          <p:nvPr/>
        </p:nvSpPr>
        <p:spPr>
          <a:xfrm>
            <a:off x="7785509" y="4129761"/>
            <a:ext cx="1324037" cy="369332"/>
          </a:xfrm>
          <a:prstGeom prst="rect">
            <a:avLst/>
          </a:prstGeom>
          <a:noFill/>
        </p:spPr>
        <p:txBody>
          <a:bodyPr wrap="square" rtlCol="0">
            <a:spAutoFit/>
          </a:bodyPr>
          <a:lstStyle/>
          <a:p>
            <a:pPr algn="ctr"/>
            <a:r>
              <a:rPr lang="en-GB" b="1" dirty="0">
                <a:solidFill>
                  <a:schemeClr val="bg1"/>
                </a:solidFill>
              </a:rPr>
              <a:t>LCA 6</a:t>
            </a:r>
            <a:r>
              <a:rPr lang="en-GB" b="1" baseline="30000" dirty="0">
                <a:solidFill>
                  <a:schemeClr val="bg1"/>
                </a:solidFill>
              </a:rPr>
              <a:t>th</a:t>
            </a:r>
            <a:r>
              <a:rPr lang="en-GB" b="1" dirty="0">
                <a:solidFill>
                  <a:schemeClr val="bg1"/>
                </a:solidFill>
              </a:rPr>
              <a:t> year</a:t>
            </a:r>
          </a:p>
        </p:txBody>
      </p:sp>
      <p:sp>
        <p:nvSpPr>
          <p:cNvPr id="46" name="Rectangle 45">
            <a:extLst>
              <a:ext uri="{FF2B5EF4-FFF2-40B4-BE49-F238E27FC236}">
                <a16:creationId xmlns:a16="http://schemas.microsoft.com/office/drawing/2014/main" id="{D4660204-CB4B-4256-B45D-8DCA3C0956F3}"/>
              </a:ext>
            </a:extLst>
          </p:cNvPr>
          <p:cNvSpPr/>
          <p:nvPr/>
        </p:nvSpPr>
        <p:spPr>
          <a:xfrm>
            <a:off x="2950783" y="5101841"/>
            <a:ext cx="1795141" cy="1244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36D31420-AF55-4A31-9BF6-F3C44FB2606F}"/>
              </a:ext>
            </a:extLst>
          </p:cNvPr>
          <p:cNvSpPr/>
          <p:nvPr/>
        </p:nvSpPr>
        <p:spPr>
          <a:xfrm>
            <a:off x="5262005" y="5101840"/>
            <a:ext cx="1795141" cy="1244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42DB2F4B-A9F8-4A4F-872D-8805DF4A2939}"/>
              </a:ext>
            </a:extLst>
          </p:cNvPr>
          <p:cNvSpPr/>
          <p:nvPr/>
        </p:nvSpPr>
        <p:spPr>
          <a:xfrm>
            <a:off x="7566747" y="5151519"/>
            <a:ext cx="1795141" cy="1195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FC9C5925-CC7F-4211-B185-F119BF970795}"/>
              </a:ext>
            </a:extLst>
          </p:cNvPr>
          <p:cNvSpPr txBox="1"/>
          <p:nvPr/>
        </p:nvSpPr>
        <p:spPr>
          <a:xfrm>
            <a:off x="3335045" y="5548785"/>
            <a:ext cx="1054646" cy="369332"/>
          </a:xfrm>
          <a:prstGeom prst="rect">
            <a:avLst/>
          </a:prstGeom>
          <a:noFill/>
        </p:spPr>
        <p:txBody>
          <a:bodyPr wrap="square" rtlCol="0">
            <a:spAutoFit/>
          </a:bodyPr>
          <a:lstStyle/>
          <a:p>
            <a:pPr algn="ctr"/>
            <a:r>
              <a:rPr lang="en-GB" b="1" dirty="0">
                <a:solidFill>
                  <a:schemeClr val="bg1"/>
                </a:solidFill>
              </a:rPr>
              <a:t>6</a:t>
            </a:r>
            <a:r>
              <a:rPr lang="en-GB" b="1" baseline="30000" dirty="0">
                <a:solidFill>
                  <a:schemeClr val="bg1"/>
                </a:solidFill>
              </a:rPr>
              <a:t>th</a:t>
            </a:r>
            <a:r>
              <a:rPr lang="en-GB" b="1" dirty="0">
                <a:solidFill>
                  <a:schemeClr val="bg1"/>
                </a:solidFill>
              </a:rPr>
              <a:t> Year</a:t>
            </a:r>
          </a:p>
        </p:txBody>
      </p:sp>
      <p:sp>
        <p:nvSpPr>
          <p:cNvPr id="51" name="TextBox 50">
            <a:extLst>
              <a:ext uri="{FF2B5EF4-FFF2-40B4-BE49-F238E27FC236}">
                <a16:creationId xmlns:a16="http://schemas.microsoft.com/office/drawing/2014/main" id="{C8F7CB62-6BE3-4616-93A0-1D16F65704B0}"/>
              </a:ext>
            </a:extLst>
          </p:cNvPr>
          <p:cNvSpPr txBox="1"/>
          <p:nvPr/>
        </p:nvSpPr>
        <p:spPr>
          <a:xfrm>
            <a:off x="5175054" y="5256398"/>
            <a:ext cx="1971852" cy="954107"/>
          </a:xfrm>
          <a:prstGeom prst="rect">
            <a:avLst/>
          </a:prstGeom>
          <a:noFill/>
        </p:spPr>
        <p:txBody>
          <a:bodyPr wrap="square" rtlCol="0">
            <a:spAutoFit/>
          </a:bodyPr>
          <a:lstStyle/>
          <a:p>
            <a:pPr algn="ctr"/>
            <a:r>
              <a:rPr lang="en-GB" sz="1400" b="1" dirty="0">
                <a:solidFill>
                  <a:schemeClr val="bg1"/>
                </a:solidFill>
              </a:rPr>
              <a:t>University/ Technological University/ PLC/ Apprenticeship/ Work</a:t>
            </a:r>
          </a:p>
        </p:txBody>
      </p:sp>
      <p:sp>
        <p:nvSpPr>
          <p:cNvPr id="52" name="TextBox 51">
            <a:extLst>
              <a:ext uri="{FF2B5EF4-FFF2-40B4-BE49-F238E27FC236}">
                <a16:creationId xmlns:a16="http://schemas.microsoft.com/office/drawing/2014/main" id="{26941347-42C8-4A2A-9C3C-1908E6888824}"/>
              </a:ext>
            </a:extLst>
          </p:cNvPr>
          <p:cNvSpPr txBox="1"/>
          <p:nvPr/>
        </p:nvSpPr>
        <p:spPr>
          <a:xfrm>
            <a:off x="7709717" y="5286288"/>
            <a:ext cx="1516561" cy="830997"/>
          </a:xfrm>
          <a:prstGeom prst="rect">
            <a:avLst/>
          </a:prstGeom>
          <a:noFill/>
        </p:spPr>
        <p:txBody>
          <a:bodyPr wrap="square" rtlCol="0">
            <a:spAutoFit/>
          </a:bodyPr>
          <a:lstStyle/>
          <a:p>
            <a:pPr algn="ctr"/>
            <a:r>
              <a:rPr lang="en-GB" sz="1600" b="1" dirty="0">
                <a:solidFill>
                  <a:schemeClr val="bg1"/>
                </a:solidFill>
              </a:rPr>
              <a:t>PLC/ Apprenticeship/ Work</a:t>
            </a:r>
            <a:endParaRPr lang="en-GB" sz="1600" dirty="0"/>
          </a:p>
        </p:txBody>
      </p:sp>
      <p:cxnSp>
        <p:nvCxnSpPr>
          <p:cNvPr id="54" name="Straight Arrow Connector 53">
            <a:extLst>
              <a:ext uri="{FF2B5EF4-FFF2-40B4-BE49-F238E27FC236}">
                <a16:creationId xmlns:a16="http://schemas.microsoft.com/office/drawing/2014/main" id="{75DC638A-6575-42C3-9F25-90FB24536D30}"/>
              </a:ext>
            </a:extLst>
          </p:cNvPr>
          <p:cNvCxnSpPr/>
          <p:nvPr/>
        </p:nvCxnSpPr>
        <p:spPr>
          <a:xfrm flipH="1">
            <a:off x="4117605" y="1761482"/>
            <a:ext cx="1004157" cy="319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32229CD-B71E-4E41-ABF7-7973ECA394FE}"/>
              </a:ext>
            </a:extLst>
          </p:cNvPr>
          <p:cNvCxnSpPr/>
          <p:nvPr/>
        </p:nvCxnSpPr>
        <p:spPr>
          <a:xfrm>
            <a:off x="6096000" y="1972832"/>
            <a:ext cx="0" cy="181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A38BB838-F81B-43E2-9959-19C80F511E70}"/>
              </a:ext>
            </a:extLst>
          </p:cNvPr>
          <p:cNvCxnSpPr/>
          <p:nvPr/>
        </p:nvCxnSpPr>
        <p:spPr>
          <a:xfrm>
            <a:off x="7146906" y="1601989"/>
            <a:ext cx="1043425" cy="479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E3BD3B9-CC66-45B2-912C-75D12A2E8B5E}"/>
              </a:ext>
            </a:extLst>
          </p:cNvPr>
          <p:cNvCxnSpPr>
            <a:cxnSpLocks/>
          </p:cNvCxnSpPr>
          <p:nvPr/>
        </p:nvCxnSpPr>
        <p:spPr>
          <a:xfrm flipH="1">
            <a:off x="8439132" y="3418056"/>
            <a:ext cx="8396" cy="19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B6ACFDA-F085-4BAF-B2D5-BF13BB283614}"/>
              </a:ext>
            </a:extLst>
          </p:cNvPr>
          <p:cNvCxnSpPr/>
          <p:nvPr/>
        </p:nvCxnSpPr>
        <p:spPr>
          <a:xfrm flipH="1">
            <a:off x="6072624" y="3435264"/>
            <a:ext cx="8396" cy="19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21938D4-C679-4424-AD7B-98D4248F1BFD}"/>
              </a:ext>
            </a:extLst>
          </p:cNvPr>
          <p:cNvCxnSpPr/>
          <p:nvPr/>
        </p:nvCxnSpPr>
        <p:spPr>
          <a:xfrm flipH="1">
            <a:off x="3859032" y="3450616"/>
            <a:ext cx="8396" cy="19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013E8A3-1893-454B-9973-4784D817830D}"/>
              </a:ext>
            </a:extLst>
          </p:cNvPr>
          <p:cNvCxnSpPr/>
          <p:nvPr/>
        </p:nvCxnSpPr>
        <p:spPr>
          <a:xfrm flipH="1">
            <a:off x="3818424" y="4868866"/>
            <a:ext cx="8396" cy="19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4F21810-C2AE-41E3-ABD5-91F8B9E4BD6E}"/>
              </a:ext>
            </a:extLst>
          </p:cNvPr>
          <p:cNvCxnSpPr/>
          <p:nvPr/>
        </p:nvCxnSpPr>
        <p:spPr>
          <a:xfrm flipH="1">
            <a:off x="6096168" y="4858486"/>
            <a:ext cx="8396" cy="19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B7EC281-38BC-435E-B397-8819B546C3ED}"/>
              </a:ext>
            </a:extLst>
          </p:cNvPr>
          <p:cNvCxnSpPr/>
          <p:nvPr/>
        </p:nvCxnSpPr>
        <p:spPr>
          <a:xfrm flipH="1">
            <a:off x="8459602" y="4833805"/>
            <a:ext cx="8396" cy="19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5F030F3-10A1-4F69-BB2B-028E16DE1EC8}"/>
              </a:ext>
            </a:extLst>
          </p:cNvPr>
          <p:cNvSpPr txBox="1"/>
          <p:nvPr/>
        </p:nvSpPr>
        <p:spPr>
          <a:xfrm>
            <a:off x="4807612" y="1921362"/>
            <a:ext cx="490858" cy="369332"/>
          </a:xfrm>
          <a:prstGeom prst="rect">
            <a:avLst/>
          </a:prstGeom>
          <a:noFill/>
        </p:spPr>
        <p:txBody>
          <a:bodyPr wrap="square" rtlCol="0">
            <a:spAutoFit/>
          </a:bodyPr>
          <a:lstStyle/>
          <a:p>
            <a:r>
              <a:rPr lang="en-GB" b="1" dirty="0">
                <a:solidFill>
                  <a:srgbClr val="FF0000"/>
                </a:solidFill>
              </a:rPr>
              <a:t>OR</a:t>
            </a:r>
          </a:p>
        </p:txBody>
      </p:sp>
      <p:sp>
        <p:nvSpPr>
          <p:cNvPr id="67" name="TextBox 66">
            <a:extLst>
              <a:ext uri="{FF2B5EF4-FFF2-40B4-BE49-F238E27FC236}">
                <a16:creationId xmlns:a16="http://schemas.microsoft.com/office/drawing/2014/main" id="{2A34DE4C-7B67-482A-B62B-3D542824AE24}"/>
              </a:ext>
            </a:extLst>
          </p:cNvPr>
          <p:cNvSpPr txBox="1"/>
          <p:nvPr/>
        </p:nvSpPr>
        <p:spPr>
          <a:xfrm>
            <a:off x="6978609" y="1942054"/>
            <a:ext cx="490858" cy="369332"/>
          </a:xfrm>
          <a:prstGeom prst="rect">
            <a:avLst/>
          </a:prstGeom>
          <a:noFill/>
        </p:spPr>
        <p:txBody>
          <a:bodyPr wrap="square" rtlCol="0">
            <a:spAutoFit/>
          </a:bodyPr>
          <a:lstStyle/>
          <a:p>
            <a:r>
              <a:rPr lang="en-GB" b="1" dirty="0">
                <a:solidFill>
                  <a:srgbClr val="FF0000"/>
                </a:solidFill>
              </a:rPr>
              <a:t>OR</a:t>
            </a:r>
          </a:p>
        </p:txBody>
      </p:sp>
      <p:pic>
        <p:nvPicPr>
          <p:cNvPr id="3" name="Picture 2"/>
          <p:cNvPicPr>
            <a:picLocks noChangeAspect="1"/>
          </p:cNvPicPr>
          <p:nvPr/>
        </p:nvPicPr>
        <p:blipFill>
          <a:blip r:embed="rId3"/>
          <a:stretch>
            <a:fillRect/>
          </a:stretch>
        </p:blipFill>
        <p:spPr>
          <a:xfrm>
            <a:off x="8486239" y="151568"/>
            <a:ext cx="3458472" cy="2083524"/>
          </a:xfrm>
          <a:prstGeom prst="rect">
            <a:avLst/>
          </a:prstGeom>
        </p:spPr>
      </p:pic>
    </p:spTree>
    <p:extLst>
      <p:ext uri="{BB962C8B-B14F-4D97-AF65-F5344CB8AC3E}">
        <p14:creationId xmlns:p14="http://schemas.microsoft.com/office/powerpoint/2010/main" val="14164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026" name="Picture 2" descr="NFQ Poster | Union of Students in Irela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885" y="250808"/>
            <a:ext cx="11364685" cy="642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27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24439" y="55977"/>
            <a:ext cx="10165804" cy="1143000"/>
          </a:xfrm>
        </p:spPr>
        <p:txBody>
          <a:bodyPr>
            <a:normAutofit fontScale="90000"/>
          </a:bodyPr>
          <a:lstStyle/>
          <a:p>
            <a:r>
              <a:rPr lang="en-IE" altLang="en-US" sz="4000" b="1" dirty="0"/>
              <a:t>Leaving Certificate Subjects offered at </a:t>
            </a:r>
            <a:r>
              <a:rPr lang="en-IE" altLang="en-US" sz="4000" b="1" dirty="0" err="1"/>
              <a:t>Borrisokane</a:t>
            </a:r>
            <a:r>
              <a:rPr lang="en-IE" altLang="en-US" sz="4000" b="1" dirty="0"/>
              <a:t> CC</a:t>
            </a:r>
            <a:endParaRPr lang="en-IE" sz="4000" dirty="0"/>
          </a:p>
        </p:txBody>
      </p:sp>
      <p:graphicFrame>
        <p:nvGraphicFramePr>
          <p:cNvPr id="8" name="Content Placeholder 7">
            <a:extLst>
              <a:ext uri="{FF2B5EF4-FFF2-40B4-BE49-F238E27FC236}">
                <a16:creationId xmlns:a16="http://schemas.microsoft.com/office/drawing/2014/main" id="{AC3E8032-3956-4D28-95E3-2AFE5ACF7620}"/>
              </a:ext>
            </a:extLst>
          </p:cNvPr>
          <p:cNvGraphicFramePr>
            <a:graphicFrameLocks noGrp="1"/>
          </p:cNvGraphicFramePr>
          <p:nvPr>
            <p:ph sz="half" idx="1"/>
            <p:extLst>
              <p:ext uri="{D42A27DB-BD31-4B8C-83A1-F6EECF244321}">
                <p14:modId xmlns:p14="http://schemas.microsoft.com/office/powerpoint/2010/main" val="4217665525"/>
              </p:ext>
            </p:extLst>
          </p:nvPr>
        </p:nvGraphicFramePr>
        <p:xfrm>
          <a:off x="139148" y="927652"/>
          <a:ext cx="5880652" cy="5996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a:extLst>
              <a:ext uri="{FF2B5EF4-FFF2-40B4-BE49-F238E27FC236}">
                <a16:creationId xmlns:a16="http://schemas.microsoft.com/office/drawing/2014/main" id="{B139C286-D1CD-4E33-A450-5B4F2D9F8D8C}"/>
              </a:ext>
            </a:extLst>
          </p:cNvPr>
          <p:cNvGraphicFramePr>
            <a:graphicFrameLocks noGrp="1"/>
          </p:cNvGraphicFramePr>
          <p:nvPr>
            <p:ph sz="half" idx="2"/>
            <p:extLst>
              <p:ext uri="{D42A27DB-BD31-4B8C-83A1-F6EECF244321}">
                <p14:modId xmlns:p14="http://schemas.microsoft.com/office/powerpoint/2010/main" val="2961432288"/>
              </p:ext>
            </p:extLst>
          </p:nvPr>
        </p:nvGraphicFramePr>
        <p:xfrm>
          <a:off x="6172199" y="927652"/>
          <a:ext cx="5933661" cy="58743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8624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2E3DE-4B94-4058-A2E5-E7DF0F10226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200" b="1" i="0" kern="1200">
                <a:solidFill>
                  <a:schemeClr val="tx1"/>
                </a:solidFill>
                <a:effectLst/>
                <a:latin typeface="+mj-lt"/>
                <a:ea typeface="+mj-ea"/>
                <a:cs typeface="+mj-cs"/>
              </a:rPr>
              <a:t>Practical Group</a:t>
            </a:r>
            <a:br>
              <a:rPr lang="en-US" sz="4200" b="1" i="0" kern="1200">
                <a:solidFill>
                  <a:schemeClr val="tx1"/>
                </a:solidFill>
                <a:effectLst/>
                <a:latin typeface="+mj-lt"/>
                <a:ea typeface="+mj-ea"/>
                <a:cs typeface="+mj-cs"/>
              </a:rPr>
            </a:br>
            <a:endParaRPr lang="en-US" sz="4200" kern="1200">
              <a:solidFill>
                <a:schemeClr val="tx1"/>
              </a:solidFill>
              <a:latin typeface="+mj-lt"/>
              <a:ea typeface="+mj-ea"/>
              <a:cs typeface="+mj-cs"/>
            </a:endParaRP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941892-0205-4523-87C1-64E3E9D551AA}"/>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marL="0"/>
            <a:r>
              <a:rPr lang="en-US" sz="1700" b="0" i="0" dirty="0">
                <a:effectLst/>
              </a:rPr>
              <a:t>These subjects are 'hands-on' and involve working with tools and machinery on physical things like wood, metals and plastic. They may involve designing, planning and building things.</a:t>
            </a:r>
          </a:p>
          <a:p>
            <a:r>
              <a:rPr lang="en-US" sz="1700" b="1" i="0" dirty="0">
                <a:effectLst/>
              </a:rPr>
              <a:t>Construction Studies</a:t>
            </a:r>
          </a:p>
          <a:p>
            <a:r>
              <a:rPr lang="en-US" sz="1700" b="1" i="0" dirty="0">
                <a:effectLst/>
              </a:rPr>
              <a:t>Engineering</a:t>
            </a:r>
          </a:p>
          <a:p>
            <a:r>
              <a:rPr lang="en-US" sz="1700" b="1" i="0" dirty="0">
                <a:effectLst/>
              </a:rPr>
              <a:t>Design Communication Graphics</a:t>
            </a:r>
          </a:p>
          <a:p>
            <a:pPr marL="0" indent="0">
              <a:buNone/>
            </a:pPr>
            <a:endParaRPr lang="en-US" sz="1700" dirty="0"/>
          </a:p>
        </p:txBody>
      </p:sp>
      <p:pic>
        <p:nvPicPr>
          <p:cNvPr id="7" name="Picture 6">
            <a:extLst>
              <a:ext uri="{FF2B5EF4-FFF2-40B4-BE49-F238E27FC236}">
                <a16:creationId xmlns:a16="http://schemas.microsoft.com/office/drawing/2014/main" id="{28F26BF3-715B-4399-B645-653BE30313B3}"/>
              </a:ext>
            </a:extLst>
          </p:cNvPr>
          <p:cNvPicPr>
            <a:picLocks noChangeAspect="1"/>
          </p:cNvPicPr>
          <p:nvPr/>
        </p:nvPicPr>
        <p:blipFill>
          <a:blip r:embed="rId2"/>
          <a:stretch>
            <a:fillRect/>
          </a:stretch>
        </p:blipFill>
        <p:spPr>
          <a:xfrm>
            <a:off x="5359070" y="640080"/>
            <a:ext cx="5494172" cy="5577840"/>
          </a:xfrm>
          <a:prstGeom prst="rect">
            <a:avLst/>
          </a:prstGeom>
        </p:spPr>
      </p:pic>
    </p:spTree>
    <p:extLst>
      <p:ext uri="{BB962C8B-B14F-4D97-AF65-F5344CB8AC3E}">
        <p14:creationId xmlns:p14="http://schemas.microsoft.com/office/powerpoint/2010/main" val="244689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080B-DAF6-4479-9C59-D3226EB836D9}"/>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Construction Studies</a:t>
            </a:r>
            <a:br>
              <a:rPr lang="en-GB" b="1" i="0" dirty="0">
                <a:effectLst/>
                <a:latin typeface="Montserrat" panose="00000500000000000000" pitchFamily="2" charset="0"/>
              </a:rPr>
            </a:br>
            <a:endParaRPr lang="en-GB" dirty="0"/>
          </a:p>
        </p:txBody>
      </p:sp>
      <p:pic>
        <p:nvPicPr>
          <p:cNvPr id="3" name="Picture 2"/>
          <p:cNvPicPr>
            <a:picLocks noChangeAspect="1"/>
          </p:cNvPicPr>
          <p:nvPr/>
        </p:nvPicPr>
        <p:blipFill>
          <a:blip r:embed="rId2"/>
          <a:stretch>
            <a:fillRect/>
          </a:stretch>
        </p:blipFill>
        <p:spPr>
          <a:xfrm>
            <a:off x="10083197" y="133678"/>
            <a:ext cx="1800225" cy="2533650"/>
          </a:xfrm>
          <a:prstGeom prst="rect">
            <a:avLst/>
          </a:prstGeom>
        </p:spPr>
      </p:pic>
      <p:pic>
        <p:nvPicPr>
          <p:cNvPr id="4" name="Picture 3"/>
          <p:cNvPicPr>
            <a:picLocks noChangeAspect="1"/>
          </p:cNvPicPr>
          <p:nvPr/>
        </p:nvPicPr>
        <p:blipFill>
          <a:blip r:embed="rId3"/>
          <a:stretch>
            <a:fillRect/>
          </a:stretch>
        </p:blipFill>
        <p:spPr>
          <a:xfrm>
            <a:off x="7567940" y="0"/>
            <a:ext cx="2143125" cy="214312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04974892"/>
              </p:ext>
            </p:extLst>
          </p:nvPr>
        </p:nvGraphicFramePr>
        <p:xfrm>
          <a:off x="308577" y="1470910"/>
          <a:ext cx="11709251" cy="5387090"/>
        </p:xfrm>
        <a:graphic>
          <a:graphicData uri="http://schemas.openxmlformats.org/drawingml/2006/table">
            <a:tbl>
              <a:tblPr firstRow="1" bandRow="1">
                <a:tableStyleId>{E8B1032C-EA38-4F05-BA0D-38AFFFC7BED3}</a:tableStyleId>
              </a:tblPr>
              <a:tblGrid>
                <a:gridCol w="11709251">
                  <a:extLst>
                    <a:ext uri="{9D8B030D-6E8A-4147-A177-3AD203B41FA5}">
                      <a16:colId xmlns:a16="http://schemas.microsoft.com/office/drawing/2014/main" val="4294602198"/>
                    </a:ext>
                  </a:extLst>
                </a:gridCol>
              </a:tblGrid>
              <a:tr h="1661999">
                <a:tc>
                  <a:txBody>
                    <a:bodyPr/>
                    <a:lstStyle/>
                    <a:p>
                      <a:pPr marL="0" indent="0" algn="just">
                        <a:buNone/>
                      </a:pPr>
                      <a:r>
                        <a:rPr lang="en-US" sz="2400" b="1" dirty="0"/>
                        <a:t>What is covered? </a:t>
                      </a:r>
                    </a:p>
                    <a:p>
                      <a:pPr marL="514350" indent="-514350" algn="just">
                        <a:buAutoNum type="arabicPeriod"/>
                      </a:pPr>
                      <a:r>
                        <a:rPr lang="en-US" sz="2000" b="0" dirty="0"/>
                        <a:t>Heritage &amp; Conservation / Planning / Sustainability / Energy Conservation </a:t>
                      </a:r>
                    </a:p>
                    <a:p>
                      <a:pPr marL="514350" indent="-514350" algn="just">
                        <a:buAutoNum type="arabicPeriod"/>
                      </a:pPr>
                      <a:r>
                        <a:rPr lang="en-US" sz="2000" b="0" dirty="0"/>
                        <a:t>Site Safety / Masonry &amp;Timber Frame Construction </a:t>
                      </a:r>
                    </a:p>
                    <a:p>
                      <a:pPr marL="514350" indent="-514350" algn="just">
                        <a:buAutoNum type="arabicPeriod"/>
                      </a:pPr>
                      <a:r>
                        <a:rPr lang="en-US" sz="2000" b="0" dirty="0"/>
                        <a:t>Plumbing &amp; Drainage / Heat Retention / Electricity </a:t>
                      </a:r>
                    </a:p>
                    <a:p>
                      <a:endParaRPr lang="en-IE" sz="2400" dirty="0"/>
                    </a:p>
                  </a:txBody>
                  <a:tcPr/>
                </a:tc>
                <a:extLst>
                  <a:ext uri="{0D108BD9-81ED-4DB2-BD59-A6C34878D82A}">
                    <a16:rowId xmlns:a16="http://schemas.microsoft.com/office/drawing/2014/main" val="225050957"/>
                  </a:ext>
                </a:extLst>
              </a:tr>
              <a:tr h="2186840">
                <a:tc>
                  <a:txBody>
                    <a:bodyPr/>
                    <a:lstStyle/>
                    <a:p>
                      <a:pPr marL="0" indent="0" algn="just">
                        <a:buNone/>
                      </a:pPr>
                      <a:r>
                        <a:rPr lang="en-US" sz="2000" b="1" dirty="0"/>
                        <a:t>Examination: </a:t>
                      </a:r>
                    </a:p>
                    <a:p>
                      <a:pPr marL="0" indent="0" algn="just">
                        <a:buNone/>
                      </a:pPr>
                      <a:r>
                        <a:rPr lang="en-US" sz="2000" dirty="0"/>
                        <a:t>Written Exam: 50% </a:t>
                      </a:r>
                    </a:p>
                    <a:p>
                      <a:pPr marL="0" indent="0" algn="just">
                        <a:buNone/>
                      </a:pPr>
                      <a:r>
                        <a:rPr lang="en-US" sz="2000" dirty="0"/>
                        <a:t>Course work submitted at Easter: 25% </a:t>
                      </a:r>
                    </a:p>
                    <a:p>
                      <a:pPr marL="0" indent="0" algn="just">
                        <a:buNone/>
                      </a:pPr>
                      <a:r>
                        <a:rPr lang="en-US" sz="2000" dirty="0"/>
                        <a:t>Practical bench test in May: 25% </a:t>
                      </a:r>
                    </a:p>
                    <a:p>
                      <a:pPr marL="0" indent="0" algn="just">
                        <a:buNone/>
                      </a:pPr>
                      <a:endParaRPr lang="en-US" sz="2000" dirty="0"/>
                    </a:p>
                    <a:p>
                      <a:pPr marL="0" indent="0" algn="just">
                        <a:buNone/>
                      </a:pPr>
                      <a:r>
                        <a:rPr lang="en-US" sz="2000" dirty="0"/>
                        <a:t>All practical skills learned in JC carry forward. Theory in LC is not related to JC MTW so can be a fresh start. </a:t>
                      </a:r>
                    </a:p>
                    <a:p>
                      <a:endParaRPr lang="en-IE" sz="2400" dirty="0"/>
                    </a:p>
                  </a:txBody>
                  <a:tcPr/>
                </a:tc>
                <a:extLst>
                  <a:ext uri="{0D108BD9-81ED-4DB2-BD59-A6C34878D82A}">
                    <a16:rowId xmlns:a16="http://schemas.microsoft.com/office/drawing/2014/main" val="3243471100"/>
                  </a:ext>
                </a:extLst>
              </a:tr>
              <a:tr h="1363730">
                <a:tc>
                  <a:txBody>
                    <a:bodyPr/>
                    <a:lstStyle/>
                    <a:p>
                      <a:pPr marL="0" indent="0" algn="just">
                        <a:buNone/>
                      </a:pPr>
                      <a:r>
                        <a:rPr lang="en-US" sz="2200" b="1" dirty="0"/>
                        <a:t>Careers/Courses: </a:t>
                      </a:r>
                      <a:r>
                        <a:rPr lang="en-US" sz="2200" dirty="0"/>
                        <a:t>Sustainable Energy Consultant, Civil Engineering, Mechanical Engineering, Construction Management, Architecture, Quantity Surveyor, Site Foremen, Plumber, Carpenter, Joiner.</a:t>
                      </a:r>
                      <a:endParaRPr lang="en-GB" sz="2200" b="0" i="0" dirty="0">
                        <a:solidFill>
                          <a:srgbClr val="666666"/>
                        </a:solidFill>
                        <a:effectLst/>
                        <a:latin typeface="Lato" panose="020F0502020204030203" pitchFamily="34" charset="0"/>
                      </a:endParaRPr>
                    </a:p>
                  </a:txBody>
                  <a:tcPr>
                    <a:solidFill>
                      <a:srgbClr val="C8CB3D"/>
                    </a:solidFill>
                  </a:tcPr>
                </a:tc>
                <a:extLst>
                  <a:ext uri="{0D108BD9-81ED-4DB2-BD59-A6C34878D82A}">
                    <a16:rowId xmlns:a16="http://schemas.microsoft.com/office/drawing/2014/main" val="47958881"/>
                  </a:ext>
                </a:extLst>
              </a:tr>
            </a:tbl>
          </a:graphicData>
        </a:graphic>
      </p:graphicFrame>
    </p:spTree>
    <p:extLst>
      <p:ext uri="{BB962C8B-B14F-4D97-AF65-F5344CB8AC3E}">
        <p14:creationId xmlns:p14="http://schemas.microsoft.com/office/powerpoint/2010/main" val="223425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6203-F508-4BF5-A5C8-5D876EF8E1C1}"/>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Engineering</a:t>
            </a:r>
            <a:br>
              <a:rPr lang="en-GB" b="1" i="0" dirty="0">
                <a:effectLst/>
                <a:latin typeface="Montserrat" panose="00000500000000000000" pitchFamily="2" charset="0"/>
              </a:rPr>
            </a:br>
            <a:endParaRPr lang="en-GB" dirty="0"/>
          </a:p>
        </p:txBody>
      </p:sp>
      <p:sp>
        <p:nvSpPr>
          <p:cNvPr id="11" name="Content Placeholder 10"/>
          <p:cNvSpPr>
            <a:spLocks noGrp="1"/>
          </p:cNvSpPr>
          <p:nvPr>
            <p:ph idx="1"/>
          </p:nvPr>
        </p:nvSpPr>
        <p:spPr>
          <a:xfrm>
            <a:off x="388883" y="2161956"/>
            <a:ext cx="10964917" cy="4774872"/>
          </a:xfrm>
        </p:spPr>
        <p:txBody>
          <a:bodyPr>
            <a:normAutofit/>
          </a:bodyPr>
          <a:lstStyle/>
          <a:p>
            <a:pPr marL="0" indent="0">
              <a:buNone/>
            </a:pPr>
            <a:endParaRPr lang="en-US" dirty="0"/>
          </a:p>
          <a:p>
            <a:pPr marL="0" indent="0">
              <a:buNone/>
            </a:pPr>
            <a:endParaRPr lang="en-US" dirty="0"/>
          </a:p>
        </p:txBody>
      </p:sp>
      <p:pic>
        <p:nvPicPr>
          <p:cNvPr id="12" name="Picture 11"/>
          <p:cNvPicPr>
            <a:picLocks noChangeAspect="1"/>
          </p:cNvPicPr>
          <p:nvPr/>
        </p:nvPicPr>
        <p:blipFill>
          <a:blip r:embed="rId2"/>
          <a:stretch>
            <a:fillRect/>
          </a:stretch>
        </p:blipFill>
        <p:spPr>
          <a:xfrm>
            <a:off x="10095679" y="131707"/>
            <a:ext cx="1838325" cy="2348734"/>
          </a:xfrm>
          <a:prstGeom prst="rect">
            <a:avLst/>
          </a:prstGeom>
        </p:spPr>
      </p:pic>
      <p:pic>
        <p:nvPicPr>
          <p:cNvPr id="13" name="Picture 12"/>
          <p:cNvPicPr>
            <a:picLocks noChangeAspect="1"/>
          </p:cNvPicPr>
          <p:nvPr/>
        </p:nvPicPr>
        <p:blipFill>
          <a:blip r:embed="rId3"/>
          <a:stretch>
            <a:fillRect/>
          </a:stretch>
        </p:blipFill>
        <p:spPr>
          <a:xfrm>
            <a:off x="6942246" y="505974"/>
            <a:ext cx="2847975" cy="16002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36489100"/>
              </p:ext>
            </p:extLst>
          </p:nvPr>
        </p:nvGraphicFramePr>
        <p:xfrm>
          <a:off x="388883" y="1669544"/>
          <a:ext cx="11709251" cy="5118148"/>
        </p:xfrm>
        <a:graphic>
          <a:graphicData uri="http://schemas.openxmlformats.org/drawingml/2006/table">
            <a:tbl>
              <a:tblPr firstRow="1" bandRow="1">
                <a:tableStyleId>{E8B1032C-EA38-4F05-BA0D-38AFFFC7BED3}</a:tableStyleId>
              </a:tblPr>
              <a:tblGrid>
                <a:gridCol w="11709251">
                  <a:extLst>
                    <a:ext uri="{9D8B030D-6E8A-4147-A177-3AD203B41FA5}">
                      <a16:colId xmlns:a16="http://schemas.microsoft.com/office/drawing/2014/main" val="4294602198"/>
                    </a:ext>
                  </a:extLst>
                </a:gridCol>
              </a:tblGrid>
              <a:tr h="1661999">
                <a:tc>
                  <a:txBody>
                    <a:bodyPr/>
                    <a:lstStyle/>
                    <a:p>
                      <a:pPr marL="0" indent="0">
                        <a:buNone/>
                      </a:pPr>
                      <a:r>
                        <a:rPr lang="en-US" sz="2400" b="1" dirty="0"/>
                        <a:t>What is covered? </a:t>
                      </a:r>
                    </a:p>
                    <a:p>
                      <a:pPr marL="0" indent="0">
                        <a:buNone/>
                      </a:pPr>
                      <a:endParaRPr lang="en-US" sz="2400" b="1" dirty="0"/>
                    </a:p>
                    <a:p>
                      <a:pPr marL="514350" indent="-514350">
                        <a:buAutoNum type="arabicPeriod"/>
                      </a:pPr>
                      <a:r>
                        <a:rPr lang="en-US" sz="2200" b="0" dirty="0"/>
                        <a:t>Workshop Processes: Health and safety / Benchwork / Heat treatment of metals / Plastics processing / Fabrication and finishing of metals / Machining / Technology. </a:t>
                      </a:r>
                    </a:p>
                    <a:p>
                      <a:pPr marL="514350" indent="-514350">
                        <a:buAutoNum type="arabicPeriod"/>
                      </a:pPr>
                      <a:r>
                        <a:rPr lang="en-US" sz="2200" b="0" dirty="0"/>
                        <a:t>Materials and Technology: Classification and origin of metals / Structure of metals / Iron and steel / Non-ferrous metals / Corrosion of metals / Materials testing / Plastics / Joining of materials / Machining / Metrology / Manufacturing processes. </a:t>
                      </a:r>
                    </a:p>
                  </a:txBody>
                  <a:tcPr/>
                </a:tc>
                <a:extLst>
                  <a:ext uri="{0D108BD9-81ED-4DB2-BD59-A6C34878D82A}">
                    <a16:rowId xmlns:a16="http://schemas.microsoft.com/office/drawing/2014/main" val="225050957"/>
                  </a:ext>
                </a:extLst>
              </a:tr>
              <a:tr h="1255058">
                <a:tc>
                  <a:txBody>
                    <a:bodyPr/>
                    <a:lstStyle/>
                    <a:p>
                      <a:pPr marL="0" indent="0">
                        <a:buNone/>
                      </a:pPr>
                      <a:r>
                        <a:rPr lang="en-US" sz="2400" b="1" dirty="0"/>
                        <a:t>Examination: </a:t>
                      </a:r>
                      <a:r>
                        <a:rPr lang="en-US" sz="2400" dirty="0"/>
                        <a:t>Written Exam:50% </a:t>
                      </a:r>
                    </a:p>
                    <a:p>
                      <a:pPr marL="0" indent="0">
                        <a:buNone/>
                      </a:pPr>
                      <a:r>
                        <a:rPr lang="en-US" sz="2400" dirty="0"/>
                        <a:t>Course work: a project 25% &amp; a one-day practical test in early May 25% </a:t>
                      </a:r>
                    </a:p>
                    <a:p>
                      <a:pPr marL="0" lvl="0" indent="0">
                        <a:buNone/>
                      </a:pPr>
                      <a:r>
                        <a:rPr lang="en-US" sz="2400" dirty="0"/>
                        <a:t>(40%/30%/30% for ordinary level)</a:t>
                      </a:r>
                      <a:endParaRPr lang="en-US" dirty="0"/>
                    </a:p>
                  </a:txBody>
                  <a:tcPr/>
                </a:tc>
                <a:extLst>
                  <a:ext uri="{0D108BD9-81ED-4DB2-BD59-A6C34878D82A}">
                    <a16:rowId xmlns:a16="http://schemas.microsoft.com/office/drawing/2014/main" val="3243471100"/>
                  </a:ext>
                </a:extLst>
              </a:tr>
              <a:tr h="1363730">
                <a:tc>
                  <a:txBody>
                    <a:bodyPr/>
                    <a:lstStyle/>
                    <a:p>
                      <a:pPr marL="0" indent="0">
                        <a:buNone/>
                      </a:pPr>
                      <a:r>
                        <a:rPr lang="en-US" sz="2400" b="1" dirty="0"/>
                        <a:t>Careers/Courses: </a:t>
                      </a:r>
                      <a:r>
                        <a:rPr lang="en-US" sz="2400" dirty="0"/>
                        <a:t>Agricultural Engineering, Aircraft Technician, Fitter/Turner, Industrial Design / Operatives, Mechanics, Mechanical Production, Motor Mechanic, Structural and Civil Engineer, Toolmaker and Welder</a:t>
                      </a:r>
                      <a:endParaRPr lang="en-IE" sz="2400" dirty="0"/>
                    </a:p>
                  </a:txBody>
                  <a:tcPr>
                    <a:solidFill>
                      <a:srgbClr val="C8CB3D"/>
                    </a:solidFill>
                  </a:tcPr>
                </a:tc>
                <a:extLst>
                  <a:ext uri="{0D108BD9-81ED-4DB2-BD59-A6C34878D82A}">
                    <a16:rowId xmlns:a16="http://schemas.microsoft.com/office/drawing/2014/main" val="47958881"/>
                  </a:ext>
                </a:extLst>
              </a:tr>
            </a:tbl>
          </a:graphicData>
        </a:graphic>
      </p:graphicFrame>
    </p:spTree>
    <p:extLst>
      <p:ext uri="{BB962C8B-B14F-4D97-AF65-F5344CB8AC3E}">
        <p14:creationId xmlns:p14="http://schemas.microsoft.com/office/powerpoint/2010/main" val="2540940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1DD3-E2BF-4299-BFBD-261D0BD7D21E}"/>
              </a:ext>
            </a:extLst>
          </p:cNvPr>
          <p:cNvSpPr>
            <a:spLocks noGrp="1"/>
          </p:cNvSpPr>
          <p:nvPr>
            <p:ph type="title"/>
          </p:nvPr>
        </p:nvSpPr>
        <p:spPr>
          <a:xfrm>
            <a:off x="0" y="165428"/>
            <a:ext cx="10515600" cy="1325563"/>
          </a:xfrm>
        </p:spPr>
        <p:txBody>
          <a:bodyPr>
            <a:normAutofit fontScale="90000"/>
          </a:bodyPr>
          <a:lstStyle/>
          <a:p>
            <a:r>
              <a:rPr lang="en-GB" sz="3600" b="1" i="0" dirty="0">
                <a:effectLst/>
                <a:latin typeface="Montserrat" panose="00000500000000000000" pitchFamily="2" charset="0"/>
              </a:rPr>
              <a:t>Leaving Certificate</a:t>
            </a:r>
            <a:br>
              <a:rPr lang="en-GB" sz="3600" b="1" i="0" dirty="0">
                <a:effectLst/>
                <a:latin typeface="Montserrat" panose="00000500000000000000" pitchFamily="2" charset="0"/>
              </a:rPr>
            </a:br>
            <a:r>
              <a:rPr lang="en-GB" sz="3600" b="1" i="0" u="none" strike="noStrike" dirty="0">
                <a:effectLst/>
                <a:latin typeface="Montserrat" panose="00000500000000000000" pitchFamily="2" charset="0"/>
              </a:rPr>
              <a:t>Design and Communication Graphics</a:t>
            </a:r>
            <a:br>
              <a:rPr lang="en-GB" b="1" i="0" dirty="0">
                <a:effectLst/>
                <a:latin typeface="Montserrat" panose="00000500000000000000" pitchFamily="2" charset="0"/>
              </a:rPr>
            </a:br>
            <a:endParaRPr lang="en-GB" dirty="0"/>
          </a:p>
        </p:txBody>
      </p:sp>
      <p:sp>
        <p:nvSpPr>
          <p:cNvPr id="11" name="Content Placeholder 10"/>
          <p:cNvSpPr>
            <a:spLocks noGrp="1"/>
          </p:cNvSpPr>
          <p:nvPr>
            <p:ph idx="1"/>
          </p:nvPr>
        </p:nvSpPr>
        <p:spPr>
          <a:xfrm>
            <a:off x="283779" y="1825624"/>
            <a:ext cx="11070021" cy="4827423"/>
          </a:xfrm>
        </p:spPr>
        <p:txBody>
          <a:bodyPr>
            <a:normAutofit/>
          </a:bodyPr>
          <a:lstStyle/>
          <a:p>
            <a:pPr marL="0" indent="0">
              <a:buNone/>
            </a:pPr>
            <a:endParaRPr lang="en-US" b="1" dirty="0"/>
          </a:p>
          <a:p>
            <a:pPr marL="0" indent="0">
              <a:buNone/>
            </a:pPr>
            <a:endParaRPr lang="en-US" b="1" dirty="0"/>
          </a:p>
        </p:txBody>
      </p:sp>
      <p:pic>
        <p:nvPicPr>
          <p:cNvPr id="13" name="Picture 12"/>
          <p:cNvPicPr>
            <a:picLocks noChangeAspect="1"/>
          </p:cNvPicPr>
          <p:nvPr/>
        </p:nvPicPr>
        <p:blipFill>
          <a:blip r:embed="rId2"/>
          <a:stretch>
            <a:fillRect/>
          </a:stretch>
        </p:blipFill>
        <p:spPr>
          <a:xfrm>
            <a:off x="10391775" y="0"/>
            <a:ext cx="1800225" cy="2533650"/>
          </a:xfrm>
          <a:prstGeom prst="rect">
            <a:avLst/>
          </a:prstGeom>
        </p:spPr>
      </p:pic>
      <p:pic>
        <p:nvPicPr>
          <p:cNvPr id="14" name="Picture 13"/>
          <p:cNvPicPr>
            <a:picLocks noChangeAspect="1"/>
          </p:cNvPicPr>
          <p:nvPr/>
        </p:nvPicPr>
        <p:blipFill>
          <a:blip r:embed="rId3"/>
          <a:stretch>
            <a:fillRect/>
          </a:stretch>
        </p:blipFill>
        <p:spPr>
          <a:xfrm>
            <a:off x="8187559" y="258653"/>
            <a:ext cx="2204216" cy="180022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575312436"/>
              </p:ext>
            </p:extLst>
          </p:nvPr>
        </p:nvGraphicFramePr>
        <p:xfrm>
          <a:off x="283779" y="1821409"/>
          <a:ext cx="11709251" cy="4539197"/>
        </p:xfrm>
        <a:graphic>
          <a:graphicData uri="http://schemas.openxmlformats.org/drawingml/2006/table">
            <a:tbl>
              <a:tblPr firstRow="1" bandRow="1">
                <a:tableStyleId>{E8B1032C-EA38-4F05-BA0D-38AFFFC7BED3}</a:tableStyleId>
              </a:tblPr>
              <a:tblGrid>
                <a:gridCol w="11709251">
                  <a:extLst>
                    <a:ext uri="{9D8B030D-6E8A-4147-A177-3AD203B41FA5}">
                      <a16:colId xmlns:a16="http://schemas.microsoft.com/office/drawing/2014/main" val="4294602198"/>
                    </a:ext>
                  </a:extLst>
                </a:gridCol>
              </a:tblGrid>
              <a:tr h="1661999">
                <a:tc>
                  <a:txBody>
                    <a:bodyPr/>
                    <a:lstStyle/>
                    <a:p>
                      <a:pPr marL="0" indent="0">
                        <a:buNone/>
                      </a:pPr>
                      <a:r>
                        <a:rPr lang="en-US" sz="2400" b="1" dirty="0"/>
                        <a:t>What is covered? </a:t>
                      </a:r>
                    </a:p>
                    <a:p>
                      <a:pPr marL="0" indent="0">
                        <a:buNone/>
                      </a:pPr>
                      <a:endParaRPr lang="en-US" sz="2400" b="1" dirty="0"/>
                    </a:p>
                    <a:p>
                      <a:pPr marL="0" indent="0">
                        <a:buNone/>
                      </a:pPr>
                      <a:r>
                        <a:rPr lang="en-US" sz="2000" b="0" dirty="0"/>
                        <a:t>DCG involves visualizing and understanding information presented verbally or graphically. </a:t>
                      </a:r>
                    </a:p>
                    <a:p>
                      <a:pPr marL="0" indent="0">
                        <a:buNone/>
                      </a:pPr>
                      <a:r>
                        <a:rPr lang="en-US" sz="2000" b="0" dirty="0"/>
                        <a:t>Drawings and designs (2D / 3D) are prepared using sketching, traditional drafting equipment and </a:t>
                      </a:r>
                      <a:r>
                        <a:rPr lang="en-US" sz="2000" b="0" dirty="0" err="1"/>
                        <a:t>Solidworks</a:t>
                      </a:r>
                      <a:r>
                        <a:rPr lang="en-US" sz="2000" b="0" dirty="0"/>
                        <a:t>. </a:t>
                      </a:r>
                    </a:p>
                    <a:p>
                      <a:endParaRPr lang="en-IE" sz="2400" dirty="0"/>
                    </a:p>
                  </a:txBody>
                  <a:tcPr/>
                </a:tc>
                <a:extLst>
                  <a:ext uri="{0D108BD9-81ED-4DB2-BD59-A6C34878D82A}">
                    <a16:rowId xmlns:a16="http://schemas.microsoft.com/office/drawing/2014/main" val="225050957"/>
                  </a:ext>
                </a:extLst>
              </a:tr>
              <a:tr h="1377147">
                <a:tc>
                  <a:txBody>
                    <a:bodyPr/>
                    <a:lstStyle/>
                    <a:p>
                      <a:pPr marL="0" indent="0">
                        <a:buNone/>
                      </a:pPr>
                      <a:r>
                        <a:rPr lang="en-US" sz="2000" b="1" dirty="0"/>
                        <a:t>Examination: </a:t>
                      </a:r>
                    </a:p>
                    <a:p>
                      <a:pPr marL="0" indent="0">
                        <a:buNone/>
                      </a:pPr>
                      <a:r>
                        <a:rPr lang="en-US" sz="2000" dirty="0"/>
                        <a:t>Written Exam:60% </a:t>
                      </a:r>
                    </a:p>
                    <a:p>
                      <a:pPr marL="0" indent="0">
                        <a:buNone/>
                      </a:pPr>
                      <a:r>
                        <a:rPr lang="en-US" sz="2000" dirty="0"/>
                        <a:t>Course work submitted at February: 40% of which CAD (Solid Works) will form a significant component. </a:t>
                      </a:r>
                    </a:p>
                    <a:p>
                      <a:endParaRPr lang="en-IE" sz="2400" dirty="0"/>
                    </a:p>
                  </a:txBody>
                  <a:tcPr/>
                </a:tc>
                <a:extLst>
                  <a:ext uri="{0D108BD9-81ED-4DB2-BD59-A6C34878D82A}">
                    <a16:rowId xmlns:a16="http://schemas.microsoft.com/office/drawing/2014/main" val="3243471100"/>
                  </a:ext>
                </a:extLst>
              </a:tr>
              <a:tr h="1363730">
                <a:tc>
                  <a:txBody>
                    <a:bodyPr/>
                    <a:lstStyle/>
                    <a:p>
                      <a:pPr marL="0" indent="0">
                        <a:buNone/>
                      </a:pPr>
                      <a:r>
                        <a:rPr lang="en-US" sz="2400" b="1" dirty="0"/>
                        <a:t>Careers/Courses:</a:t>
                      </a:r>
                      <a:r>
                        <a:rPr lang="en-US" sz="2400" dirty="0"/>
                        <a:t> Civil Engineering, Mechanical Engineering, Construction Management, Architecture, Product Design, Quantity Surveyor, Draughtsman, Graphic Design and Teaching. </a:t>
                      </a:r>
                      <a:endParaRPr lang="en-IE" sz="2400" dirty="0"/>
                    </a:p>
                  </a:txBody>
                  <a:tcPr>
                    <a:solidFill>
                      <a:srgbClr val="C8CB3D"/>
                    </a:solidFill>
                  </a:tcPr>
                </a:tc>
                <a:extLst>
                  <a:ext uri="{0D108BD9-81ED-4DB2-BD59-A6C34878D82A}">
                    <a16:rowId xmlns:a16="http://schemas.microsoft.com/office/drawing/2014/main" val="47958881"/>
                  </a:ext>
                </a:extLst>
              </a:tr>
            </a:tbl>
          </a:graphicData>
        </a:graphic>
      </p:graphicFrame>
    </p:spTree>
    <p:extLst>
      <p:ext uri="{BB962C8B-B14F-4D97-AF65-F5344CB8AC3E}">
        <p14:creationId xmlns:p14="http://schemas.microsoft.com/office/powerpoint/2010/main" val="2678271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64308B-FDDD-4A88-9E5A-D65A346122C7}"/>
              </a:ext>
            </a:extLst>
          </p:cNvPr>
          <p:cNvSpPr>
            <a:spLocks noGrp="1"/>
          </p:cNvSpPr>
          <p:nvPr>
            <p:ph type="title"/>
          </p:nvPr>
        </p:nvSpPr>
        <p:spPr/>
        <p:txBody>
          <a:bodyPr>
            <a:normAutofit/>
          </a:bodyPr>
          <a:lstStyle/>
          <a:p>
            <a:r>
              <a:rPr lang="en-GB" b="1" i="0" dirty="0">
                <a:solidFill>
                  <a:srgbClr val="5F4A8B"/>
                </a:solidFill>
                <a:effectLst/>
                <a:latin typeface="Montserrat" panose="00000500000000000000" pitchFamily="2" charset="0"/>
              </a:rPr>
              <a:t>Science Group</a:t>
            </a:r>
            <a:br>
              <a:rPr lang="en-GB" b="1" i="0" dirty="0">
                <a:solidFill>
                  <a:srgbClr val="5F4A8B"/>
                </a:solidFill>
                <a:effectLst/>
                <a:latin typeface="Montserrat" panose="00000500000000000000" pitchFamily="2" charset="0"/>
              </a:rPr>
            </a:br>
            <a:endParaRPr lang="en-GB" dirty="0"/>
          </a:p>
        </p:txBody>
      </p:sp>
      <p:sp>
        <p:nvSpPr>
          <p:cNvPr id="8" name="Content Placeholder 7">
            <a:extLst>
              <a:ext uri="{FF2B5EF4-FFF2-40B4-BE49-F238E27FC236}">
                <a16:creationId xmlns:a16="http://schemas.microsoft.com/office/drawing/2014/main" id="{FF31C0C7-634D-4EE5-9C8B-26B9F73FE093}"/>
              </a:ext>
            </a:extLst>
          </p:cNvPr>
          <p:cNvSpPr>
            <a:spLocks noGrp="1"/>
          </p:cNvSpPr>
          <p:nvPr>
            <p:ph sz="half" idx="1"/>
          </p:nvPr>
        </p:nvSpPr>
        <p:spPr>
          <a:xfrm>
            <a:off x="115614" y="1068299"/>
            <a:ext cx="6716110" cy="5679342"/>
          </a:xfrm>
        </p:spPr>
        <p:txBody>
          <a:bodyPr>
            <a:noAutofit/>
          </a:bodyPr>
          <a:lstStyle/>
          <a:p>
            <a:pPr marL="0" indent="0" algn="ctr">
              <a:buNone/>
            </a:pPr>
            <a:r>
              <a:rPr lang="en-GB" sz="1600" b="0" i="0" dirty="0">
                <a:solidFill>
                  <a:srgbClr val="666666"/>
                </a:solidFill>
                <a:effectLst/>
                <a:latin typeface="Lato" panose="020F0502020204030203" pitchFamily="34" charset="0"/>
              </a:rPr>
              <a:t>These subjects demonstrate how to explore nature using carefully planned methods, and teach the basic methods and findings of scientific investigation.</a:t>
            </a:r>
          </a:p>
          <a:p>
            <a:pPr algn="l"/>
            <a:r>
              <a:rPr lang="en-GB" sz="1600" b="1" i="0" dirty="0">
                <a:solidFill>
                  <a:srgbClr val="5F4A8B"/>
                </a:solidFill>
                <a:effectLst/>
                <a:latin typeface="Montserrat" panose="00000500000000000000" pitchFamily="2" charset="0"/>
              </a:rPr>
              <a:t>Agricultural Science</a:t>
            </a:r>
          </a:p>
          <a:p>
            <a:pPr algn="l"/>
            <a:r>
              <a:rPr lang="en-GB" sz="1600" b="1" i="0" dirty="0">
                <a:solidFill>
                  <a:srgbClr val="5F4A8B"/>
                </a:solidFill>
                <a:effectLst/>
                <a:latin typeface="Montserrat" panose="00000500000000000000" pitchFamily="2" charset="0"/>
              </a:rPr>
              <a:t>Biology</a:t>
            </a:r>
          </a:p>
          <a:p>
            <a:pPr algn="l"/>
            <a:r>
              <a:rPr lang="en-GB" sz="1600" b="1" i="0" dirty="0">
                <a:solidFill>
                  <a:srgbClr val="5F4A8B"/>
                </a:solidFill>
                <a:effectLst/>
                <a:latin typeface="Montserrat" panose="00000500000000000000" pitchFamily="2" charset="0"/>
              </a:rPr>
              <a:t>Chemistry</a:t>
            </a:r>
          </a:p>
          <a:p>
            <a:pPr algn="l"/>
            <a:r>
              <a:rPr lang="en-GB" sz="1600" b="1" i="0" dirty="0">
                <a:solidFill>
                  <a:srgbClr val="5F4A8B"/>
                </a:solidFill>
                <a:effectLst/>
                <a:latin typeface="Montserrat" panose="00000500000000000000" pitchFamily="2" charset="0"/>
              </a:rPr>
              <a:t>Physics</a:t>
            </a:r>
          </a:p>
          <a:p>
            <a:pPr algn="l"/>
            <a:endParaRPr lang="en-GB" sz="1600" b="1" i="0" dirty="0">
              <a:solidFill>
                <a:srgbClr val="5F4A8B"/>
              </a:solidFill>
              <a:effectLst/>
              <a:latin typeface="Montserrat" panose="00000500000000000000" pitchFamily="2" charset="0"/>
            </a:endParaRPr>
          </a:p>
          <a:p>
            <a:pPr algn="l"/>
            <a:r>
              <a:rPr lang="en-GB" sz="1600" b="1" i="0" dirty="0">
                <a:solidFill>
                  <a:srgbClr val="5F4A8B"/>
                </a:solidFill>
                <a:effectLst/>
                <a:latin typeface="Montserrat" panose="00000500000000000000" pitchFamily="2" charset="0"/>
              </a:rPr>
              <a:t>Computer Science**</a:t>
            </a:r>
          </a:p>
          <a:p>
            <a:pPr algn="l"/>
            <a:r>
              <a:rPr lang="en-GB" sz="1600" b="1" i="0" dirty="0">
                <a:solidFill>
                  <a:srgbClr val="5F4A8B"/>
                </a:solidFill>
                <a:effectLst/>
                <a:latin typeface="Montserrat" panose="00000500000000000000" pitchFamily="2" charset="0"/>
              </a:rPr>
              <a:t>LC PE**</a:t>
            </a:r>
          </a:p>
          <a:p>
            <a:pPr marL="0" indent="0" algn="l">
              <a:buNone/>
            </a:pPr>
            <a:endParaRPr lang="en-GB" sz="1600" b="1" dirty="0">
              <a:solidFill>
                <a:srgbClr val="5F4A8B"/>
              </a:solidFill>
              <a:latin typeface="Montserrat" panose="00000500000000000000" pitchFamily="2" charset="0"/>
            </a:endParaRPr>
          </a:p>
          <a:p>
            <a:pPr marL="0" indent="0" algn="l">
              <a:buNone/>
            </a:pPr>
            <a:r>
              <a:rPr lang="en-GB" sz="1600" b="1" i="0" dirty="0">
                <a:solidFill>
                  <a:srgbClr val="5F4A8B"/>
                </a:solidFill>
                <a:effectLst/>
                <a:latin typeface="Montserrat" panose="00000500000000000000" pitchFamily="2" charset="0"/>
              </a:rPr>
              <a:t>**(</a:t>
            </a:r>
            <a:r>
              <a:rPr lang="en-GB" sz="1600" b="1" i="1" dirty="0">
                <a:solidFill>
                  <a:srgbClr val="5F4A8B"/>
                </a:solidFill>
                <a:effectLst/>
                <a:latin typeface="Montserrat" panose="00000500000000000000" pitchFamily="2" charset="0"/>
              </a:rPr>
              <a:t>Considered a science subject for a number of specific/related courses- NOT lab sciences</a:t>
            </a:r>
            <a:r>
              <a:rPr lang="en-GB" sz="1600" b="1" dirty="0">
                <a:solidFill>
                  <a:srgbClr val="5F4A8B"/>
                </a:solidFill>
                <a:effectLst/>
                <a:latin typeface="Montserrat" panose="00000500000000000000" pitchFamily="2" charset="0"/>
              </a:rPr>
              <a:t>)</a:t>
            </a:r>
          </a:p>
          <a:p>
            <a:pPr marL="0" indent="0" algn="l">
              <a:buNone/>
            </a:pPr>
            <a:endParaRPr lang="en-GB" sz="1600" b="1" i="0" dirty="0">
              <a:solidFill>
                <a:srgbClr val="5F4A8B"/>
              </a:solidFill>
              <a:latin typeface="Montserrat" panose="00000500000000000000" pitchFamily="2" charset="0"/>
            </a:endParaRPr>
          </a:p>
          <a:p>
            <a:pPr marL="0" indent="0" algn="ctr">
              <a:buNone/>
            </a:pPr>
            <a:r>
              <a:rPr lang="en-GB" sz="1600" b="1" i="0" dirty="0">
                <a:solidFill>
                  <a:srgbClr val="303030"/>
                </a:solidFill>
                <a:effectLst/>
                <a:latin typeface="Lato" panose="020F0502020204030203" pitchFamily="34" charset="0"/>
              </a:rPr>
              <a:t>Holding on to one Science subject for Senior Cycle (Biology, Physics, Chemistry, Agricultural Science) keeps several college options open including all Healthcare courses, most Science courses, Sports &amp; Physical Education and Engineering courses</a:t>
            </a:r>
            <a:r>
              <a:rPr lang="en-GB" sz="1600" b="1" dirty="0">
                <a:solidFill>
                  <a:srgbClr val="303030"/>
                </a:solidFill>
                <a:latin typeface="Lato" panose="020F0502020204030203" pitchFamily="34" charset="0"/>
              </a:rPr>
              <a:t>.</a:t>
            </a:r>
            <a:br>
              <a:rPr lang="en-GB" sz="1600" b="0" i="0" dirty="0">
                <a:solidFill>
                  <a:srgbClr val="666666"/>
                </a:solidFill>
                <a:effectLst/>
                <a:latin typeface="Lato" panose="020F0502020204030203" pitchFamily="34" charset="0"/>
              </a:rPr>
            </a:br>
            <a:endParaRPr lang="en-GB" sz="1600" dirty="0"/>
          </a:p>
        </p:txBody>
      </p:sp>
      <p:pic>
        <p:nvPicPr>
          <p:cNvPr id="11" name="Picture 10">
            <a:extLst>
              <a:ext uri="{FF2B5EF4-FFF2-40B4-BE49-F238E27FC236}">
                <a16:creationId xmlns:a16="http://schemas.microsoft.com/office/drawing/2014/main" id="{8217ED5B-380D-485E-9795-BA3F2C404151}"/>
              </a:ext>
            </a:extLst>
          </p:cNvPr>
          <p:cNvPicPr>
            <a:picLocks noChangeAspect="1"/>
          </p:cNvPicPr>
          <p:nvPr/>
        </p:nvPicPr>
        <p:blipFill>
          <a:blip r:embed="rId2"/>
          <a:stretch>
            <a:fillRect/>
          </a:stretch>
        </p:blipFill>
        <p:spPr>
          <a:xfrm>
            <a:off x="6943851" y="1945875"/>
            <a:ext cx="4514850" cy="3381375"/>
          </a:xfrm>
          <a:prstGeom prst="rect">
            <a:avLst/>
          </a:prstGeom>
        </p:spPr>
      </p:pic>
    </p:spTree>
    <p:extLst>
      <p:ext uri="{BB962C8B-B14F-4D97-AF65-F5344CB8AC3E}">
        <p14:creationId xmlns:p14="http://schemas.microsoft.com/office/powerpoint/2010/main" val="3885800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1900-5AF7-4B1E-AA5E-ABA9363AC6B8}"/>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Agricultural Science</a:t>
            </a:r>
            <a:br>
              <a:rPr lang="en-GB" b="1" i="0" dirty="0">
                <a:solidFill>
                  <a:srgbClr val="222222"/>
                </a:solidFill>
                <a:effectLst/>
                <a:latin typeface="Montserrat" panose="00000500000000000000" pitchFamily="2" charset="0"/>
              </a:rPr>
            </a:br>
            <a:endParaRPr lang="en-GB" dirty="0"/>
          </a:p>
        </p:txBody>
      </p:sp>
      <p:pic>
        <p:nvPicPr>
          <p:cNvPr id="12" name="Picture 11"/>
          <p:cNvPicPr>
            <a:picLocks noChangeAspect="1"/>
          </p:cNvPicPr>
          <p:nvPr/>
        </p:nvPicPr>
        <p:blipFill>
          <a:blip r:embed="rId2"/>
          <a:stretch>
            <a:fillRect/>
          </a:stretch>
        </p:blipFill>
        <p:spPr>
          <a:xfrm>
            <a:off x="10188301" y="123168"/>
            <a:ext cx="1800225" cy="2533650"/>
          </a:xfrm>
          <a:prstGeom prst="rect">
            <a:avLst/>
          </a:prstGeom>
        </p:spPr>
      </p:pic>
      <p:pic>
        <p:nvPicPr>
          <p:cNvPr id="13" name="Picture 12"/>
          <p:cNvPicPr>
            <a:picLocks noChangeAspect="1"/>
          </p:cNvPicPr>
          <p:nvPr/>
        </p:nvPicPr>
        <p:blipFill>
          <a:blip r:embed="rId3"/>
          <a:stretch>
            <a:fillRect/>
          </a:stretch>
        </p:blipFill>
        <p:spPr>
          <a:xfrm>
            <a:off x="7474825" y="179633"/>
            <a:ext cx="2476500" cy="184785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644459090"/>
              </p:ext>
            </p:extLst>
          </p:nvPr>
        </p:nvGraphicFramePr>
        <p:xfrm>
          <a:off x="163311" y="1690688"/>
          <a:ext cx="11709251" cy="5311729"/>
        </p:xfrm>
        <a:graphic>
          <a:graphicData uri="http://schemas.openxmlformats.org/drawingml/2006/table">
            <a:tbl>
              <a:tblPr firstRow="1" bandRow="1">
                <a:tableStyleId>{E8B1032C-EA38-4F05-BA0D-38AFFFC7BED3}</a:tableStyleId>
              </a:tblPr>
              <a:tblGrid>
                <a:gridCol w="11709251">
                  <a:extLst>
                    <a:ext uri="{9D8B030D-6E8A-4147-A177-3AD203B41FA5}">
                      <a16:colId xmlns:a16="http://schemas.microsoft.com/office/drawing/2014/main" val="868645268"/>
                    </a:ext>
                  </a:extLst>
                </a:gridCol>
              </a:tblGrid>
              <a:tr h="1661999">
                <a:tc>
                  <a:txBody>
                    <a:bodyPr/>
                    <a:lstStyle/>
                    <a:p>
                      <a:pPr marL="0" indent="0">
                        <a:buNone/>
                      </a:pPr>
                      <a:r>
                        <a:rPr lang="en-US" sz="2400" b="1" dirty="0"/>
                        <a:t>What is covered? </a:t>
                      </a:r>
                    </a:p>
                    <a:p>
                      <a:pPr marL="514350" indent="-514350">
                        <a:buAutoNum type="arabicPeriod"/>
                      </a:pPr>
                      <a:r>
                        <a:rPr lang="en-US" sz="2400" b="0" dirty="0"/>
                        <a:t>Soils/plants/farm crops - cereal/roots/grassland/trees &amp; shelter. </a:t>
                      </a:r>
                    </a:p>
                    <a:p>
                      <a:pPr marL="514350" indent="-514350">
                        <a:buAutoNum type="arabicPeriod"/>
                      </a:pPr>
                      <a:r>
                        <a:rPr lang="en-US" sz="2400" b="0" dirty="0"/>
                        <a:t>Structure and function of the animal body – the cow, the sheep, horse, and pig. </a:t>
                      </a:r>
                    </a:p>
                    <a:p>
                      <a:pPr marL="514350" indent="-514350">
                        <a:buAutoNum type="arabicPeriod"/>
                      </a:pPr>
                      <a:r>
                        <a:rPr lang="en-US" sz="2400" b="0" dirty="0"/>
                        <a:t>Farm buildings and farm-house environment. </a:t>
                      </a:r>
                    </a:p>
                  </a:txBody>
                  <a:tcPr/>
                </a:tc>
                <a:extLst>
                  <a:ext uri="{0D108BD9-81ED-4DB2-BD59-A6C34878D82A}">
                    <a16:rowId xmlns:a16="http://schemas.microsoft.com/office/drawing/2014/main" val="580909361"/>
                  </a:ext>
                </a:extLst>
              </a:tr>
              <a:tr h="2241176">
                <a:tc>
                  <a:txBody>
                    <a:bodyPr/>
                    <a:lstStyle/>
                    <a:p>
                      <a:pPr marL="0" indent="0">
                        <a:buNone/>
                      </a:pPr>
                      <a:r>
                        <a:rPr lang="en-US" sz="2400" b="1" dirty="0"/>
                        <a:t>Examination: </a:t>
                      </a:r>
                      <a:r>
                        <a:rPr lang="en-US" sz="2400" dirty="0"/>
                        <a:t>Written examination: 75% Project/Coursework: 25% </a:t>
                      </a:r>
                    </a:p>
                    <a:p>
                      <a:pPr marL="0" lvl="0" indent="0" algn="l">
                        <a:lnSpc>
                          <a:spcPct val="100000"/>
                        </a:lnSpc>
                        <a:spcBef>
                          <a:spcPts val="0"/>
                        </a:spcBef>
                        <a:spcAft>
                          <a:spcPts val="0"/>
                        </a:spcAft>
                        <a:buNone/>
                      </a:pPr>
                      <a:r>
                        <a:rPr lang="en-US" sz="2400" dirty="0"/>
                        <a:t>The Project – </a:t>
                      </a:r>
                      <a:r>
                        <a:rPr lang="en-US" sz="2400" b="0" i="0" u="none" strike="noStrike" noProof="0" dirty="0">
                          <a:latin typeface="Calibri"/>
                        </a:rPr>
                        <a:t> (</a:t>
                      </a:r>
                      <a:r>
                        <a:rPr lang="en-US" sz="2400" b="0" i="0" u="none" strike="noStrike" noProof="0" dirty="0" err="1">
                          <a:latin typeface="Calibri"/>
                        </a:rPr>
                        <a:t>i</a:t>
                      </a:r>
                      <a:r>
                        <a:rPr lang="en-US" sz="2400" b="0" i="0" u="none" strike="noStrike" noProof="0" dirty="0">
                          <a:latin typeface="Calibri"/>
                        </a:rPr>
                        <a:t>) portfolio of activities and investigations, including laboratory and field investigations, farm visits and other appropriate activities. (ii) a student project, through which a topic of agricultural significance is explored in greater depth. This will be based on a theme, which will be set annually by the State Examinations Commission.</a:t>
                      </a:r>
                      <a:endParaRPr lang="en-US" b="0" i="0" u="none" strike="noStrike" noProof="0">
                        <a:latin typeface="Calibri"/>
                      </a:endParaRPr>
                    </a:p>
                    <a:p>
                      <a:pPr marL="0" lvl="0" indent="0">
                        <a:buNone/>
                      </a:pPr>
                      <a:endParaRPr lang="en-US" sz="2400" dirty="0"/>
                    </a:p>
                  </a:txBody>
                  <a:tcPr>
                    <a:solidFill>
                      <a:schemeClr val="accent1">
                        <a:lumMod val="40000"/>
                        <a:lumOff val="60000"/>
                        <a:alpha val="20000"/>
                      </a:schemeClr>
                    </a:solidFill>
                  </a:tcPr>
                </a:tc>
                <a:extLst>
                  <a:ext uri="{0D108BD9-81ED-4DB2-BD59-A6C34878D82A}">
                    <a16:rowId xmlns:a16="http://schemas.microsoft.com/office/drawing/2014/main" val="584863886"/>
                  </a:ext>
                </a:extLst>
              </a:tr>
              <a:tr h="1363730">
                <a:tc>
                  <a:txBody>
                    <a:bodyPr/>
                    <a:lstStyle/>
                    <a:p>
                      <a:pPr marL="0" indent="0">
                        <a:buNone/>
                      </a:pPr>
                      <a:r>
                        <a:rPr lang="en-US" sz="2400" b="1" dirty="0"/>
                        <a:t>Careers/Courses: </a:t>
                      </a:r>
                      <a:r>
                        <a:rPr lang="en-US" sz="2400" dirty="0"/>
                        <a:t>Agricultural Engineering, Inspector, Animal Breeder, Animal Trainer, Butter/Cheese-maker, Creamery Manager, Dairy Scientist, Farmer, Fish Farmer, Forester, Horticulturalist, Lab Technician, Stud Farm, Veterinary Surgeon</a:t>
                      </a:r>
                      <a:endParaRPr lang="en-IE" sz="2400" dirty="0"/>
                    </a:p>
                  </a:txBody>
                  <a:tcPr>
                    <a:solidFill>
                      <a:schemeClr val="accent1">
                        <a:lumMod val="60000"/>
                        <a:lumOff val="40000"/>
                      </a:schemeClr>
                    </a:solidFill>
                  </a:tcPr>
                </a:tc>
                <a:extLst>
                  <a:ext uri="{0D108BD9-81ED-4DB2-BD59-A6C34878D82A}">
                    <a16:rowId xmlns:a16="http://schemas.microsoft.com/office/drawing/2014/main" val="4288052606"/>
                  </a:ext>
                </a:extLst>
              </a:tr>
            </a:tbl>
          </a:graphicData>
        </a:graphic>
      </p:graphicFrame>
    </p:spTree>
    <p:extLst>
      <p:ext uri="{BB962C8B-B14F-4D97-AF65-F5344CB8AC3E}">
        <p14:creationId xmlns:p14="http://schemas.microsoft.com/office/powerpoint/2010/main" val="856227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E70B-106E-4442-AF17-268169DE0C94}"/>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Biology</a:t>
            </a:r>
            <a:br>
              <a:rPr lang="en-GB" b="1" i="0" dirty="0">
                <a:solidFill>
                  <a:srgbClr val="222222"/>
                </a:solidFill>
                <a:effectLst/>
                <a:latin typeface="Montserrat" panose="00000500000000000000" pitchFamily="2" charset="0"/>
              </a:rPr>
            </a:br>
            <a:endParaRPr lang="en-GB" dirty="0"/>
          </a:p>
        </p:txBody>
      </p:sp>
      <p:pic>
        <p:nvPicPr>
          <p:cNvPr id="3" name="Picture 2"/>
          <p:cNvPicPr>
            <a:picLocks noChangeAspect="1"/>
          </p:cNvPicPr>
          <p:nvPr/>
        </p:nvPicPr>
        <p:blipFill>
          <a:blip r:embed="rId2"/>
          <a:stretch>
            <a:fillRect/>
          </a:stretch>
        </p:blipFill>
        <p:spPr>
          <a:xfrm>
            <a:off x="10453687" y="78499"/>
            <a:ext cx="1800225" cy="2533650"/>
          </a:xfrm>
          <a:prstGeom prst="rect">
            <a:avLst/>
          </a:prstGeom>
        </p:spPr>
      </p:pic>
      <p:pic>
        <p:nvPicPr>
          <p:cNvPr id="4" name="Picture 3"/>
          <p:cNvPicPr>
            <a:picLocks noChangeAspect="1"/>
          </p:cNvPicPr>
          <p:nvPr/>
        </p:nvPicPr>
        <p:blipFill>
          <a:blip r:embed="rId3"/>
          <a:stretch>
            <a:fillRect/>
          </a:stretch>
        </p:blipFill>
        <p:spPr>
          <a:xfrm>
            <a:off x="8187887" y="78499"/>
            <a:ext cx="2038350" cy="161218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42657474"/>
              </p:ext>
            </p:extLst>
          </p:nvPr>
        </p:nvGraphicFramePr>
        <p:xfrm>
          <a:off x="241374" y="1573376"/>
          <a:ext cx="11709251" cy="4838450"/>
        </p:xfrm>
        <a:graphic>
          <a:graphicData uri="http://schemas.openxmlformats.org/drawingml/2006/table">
            <a:tbl>
              <a:tblPr firstRow="1" bandRow="1">
                <a:tableStyleId>{E8B1032C-EA38-4F05-BA0D-38AFFFC7BED3}</a:tableStyleId>
              </a:tblPr>
              <a:tblGrid>
                <a:gridCol w="11709251">
                  <a:extLst>
                    <a:ext uri="{9D8B030D-6E8A-4147-A177-3AD203B41FA5}">
                      <a16:colId xmlns:a16="http://schemas.microsoft.com/office/drawing/2014/main" val="3379956337"/>
                    </a:ext>
                  </a:extLst>
                </a:gridCol>
              </a:tblGrid>
              <a:tr h="1661999">
                <a:tc>
                  <a:txBody>
                    <a:bodyPr/>
                    <a:lstStyle/>
                    <a:p>
                      <a:pPr marL="0" indent="0">
                        <a:buNone/>
                      </a:pPr>
                      <a:r>
                        <a:rPr lang="en-US" sz="2400" b="1" dirty="0"/>
                        <a:t>What is covered? </a:t>
                      </a:r>
                    </a:p>
                    <a:p>
                      <a:pPr marL="0" indent="0">
                        <a:buNone/>
                      </a:pPr>
                      <a:r>
                        <a:rPr lang="en-US" sz="2400" b="0" dirty="0"/>
                        <a:t>1.The study of Life : Scientific Method, Characteristics of Life, Ecology, Nutrition. </a:t>
                      </a:r>
                    </a:p>
                    <a:p>
                      <a:pPr marL="0" indent="0">
                        <a:buNone/>
                      </a:pPr>
                      <a:r>
                        <a:rPr lang="en-US" sz="2400" b="0" dirty="0"/>
                        <a:t>2.The Cell: Structure, Diversity, Continuity, Metabolism, Genetics. </a:t>
                      </a:r>
                    </a:p>
                    <a:p>
                      <a:pPr marL="0" indent="0">
                        <a:buNone/>
                      </a:pPr>
                      <a:r>
                        <a:rPr lang="en-US" sz="2400" b="0" dirty="0"/>
                        <a:t>3.The Organism: </a:t>
                      </a:r>
                      <a:r>
                        <a:rPr lang="en-US" sz="2400" b="0" dirty="0" err="1"/>
                        <a:t>Diveristy</a:t>
                      </a:r>
                      <a:r>
                        <a:rPr lang="en-US" sz="2400" b="0" dirty="0"/>
                        <a:t>, </a:t>
                      </a:r>
                      <a:r>
                        <a:rPr lang="en-US" sz="2400" b="0" dirty="0" err="1"/>
                        <a:t>Organisation</a:t>
                      </a:r>
                      <a:r>
                        <a:rPr lang="en-US" sz="2400" b="0" dirty="0"/>
                        <a:t>, Transport &amp; Nutrition, Breathing, Excretion, Responses, Reproduction &amp; Growth. </a:t>
                      </a:r>
                    </a:p>
                  </a:txBody>
                  <a:tcPr/>
                </a:tc>
                <a:extLst>
                  <a:ext uri="{0D108BD9-81ED-4DB2-BD59-A6C34878D82A}">
                    <a16:rowId xmlns:a16="http://schemas.microsoft.com/office/drawing/2014/main" val="3544770790"/>
                  </a:ext>
                </a:extLst>
              </a:tr>
              <a:tr h="1046563">
                <a:tc>
                  <a:txBody>
                    <a:bodyPr/>
                    <a:lstStyle/>
                    <a:p>
                      <a:pPr marL="0" indent="0">
                        <a:buNone/>
                      </a:pPr>
                      <a:r>
                        <a:rPr lang="en-US" sz="2400" b="1" dirty="0"/>
                        <a:t>Examination: </a:t>
                      </a:r>
                    </a:p>
                    <a:p>
                      <a:pPr marL="0" indent="0">
                        <a:buNone/>
                      </a:pPr>
                      <a:r>
                        <a:rPr lang="en-US" sz="2400" dirty="0"/>
                        <a:t>Written Exam (60%) </a:t>
                      </a:r>
                    </a:p>
                    <a:p>
                      <a:pPr marL="0" indent="0">
                        <a:buNone/>
                      </a:pPr>
                      <a:r>
                        <a:rPr lang="en-US" sz="2400" dirty="0"/>
                        <a:t>Biology in Practice Investigation (40%)</a:t>
                      </a:r>
                    </a:p>
                    <a:p>
                      <a:pPr marL="0" indent="0">
                        <a:buNone/>
                      </a:pPr>
                      <a:r>
                        <a:rPr lang="en-US" sz="2400" dirty="0"/>
                        <a:t>The course is long. Students need to like learning off information. </a:t>
                      </a:r>
                    </a:p>
                  </a:txBody>
                  <a:tcPr>
                    <a:solidFill>
                      <a:schemeClr val="accent1">
                        <a:lumMod val="40000"/>
                        <a:lumOff val="60000"/>
                        <a:alpha val="20000"/>
                      </a:schemeClr>
                    </a:solidFill>
                  </a:tcPr>
                </a:tc>
                <a:extLst>
                  <a:ext uri="{0D108BD9-81ED-4DB2-BD59-A6C34878D82A}">
                    <a16:rowId xmlns:a16="http://schemas.microsoft.com/office/drawing/2014/main" val="2434262584"/>
                  </a:ext>
                </a:extLst>
              </a:tr>
              <a:tr h="1363730">
                <a:tc>
                  <a:txBody>
                    <a:bodyPr/>
                    <a:lstStyle/>
                    <a:p>
                      <a:pPr marL="0" indent="0">
                        <a:buNone/>
                      </a:pPr>
                      <a:endParaRPr lang="en-US" sz="2400" b="1" dirty="0"/>
                    </a:p>
                    <a:p>
                      <a:pPr marL="0" indent="0">
                        <a:buNone/>
                      </a:pPr>
                      <a:r>
                        <a:rPr lang="en-US" sz="2400" b="1" dirty="0"/>
                        <a:t>Careers/Courses:</a:t>
                      </a:r>
                      <a:r>
                        <a:rPr lang="en-US" sz="2400" dirty="0"/>
                        <a:t> Nursing, Beautician, Health Professionals, Marine Biology, Food Industry, Environmental Officers</a:t>
                      </a:r>
                      <a:endParaRPr lang="en-IE" sz="2400" dirty="0"/>
                    </a:p>
                  </a:txBody>
                  <a:tcPr>
                    <a:solidFill>
                      <a:schemeClr val="accent1">
                        <a:lumMod val="60000"/>
                        <a:lumOff val="40000"/>
                      </a:schemeClr>
                    </a:solidFill>
                  </a:tcPr>
                </a:tc>
                <a:extLst>
                  <a:ext uri="{0D108BD9-81ED-4DB2-BD59-A6C34878D82A}">
                    <a16:rowId xmlns:a16="http://schemas.microsoft.com/office/drawing/2014/main" val="2261840623"/>
                  </a:ext>
                </a:extLst>
              </a:tr>
            </a:tbl>
          </a:graphicData>
        </a:graphic>
      </p:graphicFrame>
    </p:spTree>
    <p:extLst>
      <p:ext uri="{BB962C8B-B14F-4D97-AF65-F5344CB8AC3E}">
        <p14:creationId xmlns:p14="http://schemas.microsoft.com/office/powerpoint/2010/main" val="260479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3BF2-2938-4807-A1E0-EC1FCA5D8221}"/>
              </a:ext>
            </a:extLst>
          </p:cNvPr>
          <p:cNvSpPr>
            <a:spLocks noGrp="1"/>
          </p:cNvSpPr>
          <p:nvPr>
            <p:ph type="title"/>
          </p:nvPr>
        </p:nvSpPr>
        <p:spPr>
          <a:xfrm>
            <a:off x="241374" y="187325"/>
            <a:ext cx="10515600" cy="1325563"/>
          </a:xfrm>
        </p:spPr>
        <p:txBody>
          <a:bodyPr>
            <a:normAutofit/>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Chemistry</a:t>
            </a:r>
            <a:endParaRPr lang="en-GB" dirty="0"/>
          </a:p>
        </p:txBody>
      </p:sp>
      <p:pic>
        <p:nvPicPr>
          <p:cNvPr id="12" name="Picture 11"/>
          <p:cNvPicPr>
            <a:picLocks noChangeAspect="1"/>
          </p:cNvPicPr>
          <p:nvPr/>
        </p:nvPicPr>
        <p:blipFill>
          <a:blip r:embed="rId2"/>
          <a:stretch>
            <a:fillRect/>
          </a:stretch>
        </p:blipFill>
        <p:spPr>
          <a:xfrm>
            <a:off x="7473512" y="227807"/>
            <a:ext cx="2857500" cy="1600200"/>
          </a:xfrm>
          <a:prstGeom prst="rect">
            <a:avLst/>
          </a:prstGeom>
        </p:spPr>
      </p:pic>
      <p:pic>
        <p:nvPicPr>
          <p:cNvPr id="13" name="Picture 12"/>
          <p:cNvPicPr>
            <a:picLocks noChangeAspect="1"/>
          </p:cNvPicPr>
          <p:nvPr/>
        </p:nvPicPr>
        <p:blipFill>
          <a:blip r:embed="rId3"/>
          <a:stretch>
            <a:fillRect/>
          </a:stretch>
        </p:blipFill>
        <p:spPr>
          <a:xfrm>
            <a:off x="10331012" y="-43656"/>
            <a:ext cx="1713350" cy="214312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141691672"/>
              </p:ext>
            </p:extLst>
          </p:nvPr>
        </p:nvGraphicFramePr>
        <p:xfrm>
          <a:off x="147638" y="1361663"/>
          <a:ext cx="11709251" cy="5431802"/>
        </p:xfrm>
        <a:graphic>
          <a:graphicData uri="http://schemas.openxmlformats.org/drawingml/2006/table">
            <a:tbl>
              <a:tblPr firstRow="1" bandRow="1">
                <a:tableStyleId>{E8B1032C-EA38-4F05-BA0D-38AFFFC7BED3}</a:tableStyleId>
              </a:tblPr>
              <a:tblGrid>
                <a:gridCol w="11709251">
                  <a:extLst>
                    <a:ext uri="{9D8B030D-6E8A-4147-A177-3AD203B41FA5}">
                      <a16:colId xmlns:a16="http://schemas.microsoft.com/office/drawing/2014/main" val="3260753012"/>
                    </a:ext>
                  </a:extLst>
                </a:gridCol>
              </a:tblGrid>
              <a:tr h="3628145">
                <a:tc>
                  <a:txBody>
                    <a:bodyPr/>
                    <a:lstStyle/>
                    <a:p>
                      <a:pPr marL="0" indent="0">
                        <a:buNone/>
                      </a:pPr>
                      <a:r>
                        <a:rPr lang="en-US" sz="2400" b="1" dirty="0"/>
                        <a:t>What is covered? </a:t>
                      </a:r>
                    </a:p>
                    <a:p>
                      <a:pPr marL="0" indent="0">
                        <a:buNone/>
                      </a:pPr>
                      <a:r>
                        <a:rPr lang="en-US" sz="2400" b="0" dirty="0"/>
                        <a:t>Periodic Table and Atomic Structure, Chemical Bonding, Stoichiometry, Formulas and Equations, Volumetric Analysis Fuels and Heats of Reaction, Rates of Reaction, Organic Chemistry, Chemical Equilibrium, Environmental Chemistry: Water and Options: Industrial and Atmospheric or Metals and Electrochemistry. </a:t>
                      </a:r>
                    </a:p>
                    <a:p>
                      <a:pPr marL="0" indent="0">
                        <a:buNone/>
                      </a:pPr>
                      <a:endParaRPr lang="en-US" sz="2400" b="0" dirty="0"/>
                    </a:p>
                    <a:p>
                      <a:pPr marL="0" indent="0">
                        <a:buNone/>
                      </a:pPr>
                      <a:r>
                        <a:rPr lang="en-US" sz="2400" b="0" dirty="0"/>
                        <a:t>A mixture of theory (definitions), calculations and 28 mandatory experiments and demonstrations. Must start learning immediately in 5th year as you can get lost easily. Must be logical, analytical, numerate and creative. </a:t>
                      </a:r>
                    </a:p>
                    <a:p>
                      <a:pPr marL="0" indent="0">
                        <a:buNone/>
                      </a:pPr>
                      <a:endParaRPr lang="en-US" sz="2400" dirty="0"/>
                    </a:p>
                  </a:txBody>
                  <a:tcPr/>
                </a:tc>
                <a:extLst>
                  <a:ext uri="{0D108BD9-81ED-4DB2-BD59-A6C34878D82A}">
                    <a16:rowId xmlns:a16="http://schemas.microsoft.com/office/drawing/2014/main" val="1254118108"/>
                  </a:ext>
                </a:extLst>
              </a:tr>
              <a:tr h="914410">
                <a:tc>
                  <a:txBody>
                    <a:bodyPr/>
                    <a:lstStyle/>
                    <a:p>
                      <a:pPr marL="0" indent="0">
                        <a:buNone/>
                      </a:pPr>
                      <a:r>
                        <a:rPr lang="en-US" sz="2400" b="1" dirty="0"/>
                        <a:t>Examination: </a:t>
                      </a:r>
                      <a:r>
                        <a:rPr lang="en-US" sz="2400" dirty="0"/>
                        <a:t>Written Exam 60% </a:t>
                      </a:r>
                    </a:p>
                    <a:p>
                      <a:pPr marL="0" indent="0">
                        <a:buNone/>
                      </a:pPr>
                      <a:r>
                        <a:rPr lang="en-US" sz="2400" dirty="0"/>
                        <a:t>Chemistry in Practice Investigation 40% </a:t>
                      </a:r>
                    </a:p>
                    <a:p>
                      <a:pPr marL="0" indent="0">
                        <a:buNone/>
                      </a:pPr>
                      <a:endParaRPr lang="en-US" sz="800" dirty="0"/>
                    </a:p>
                  </a:txBody>
                  <a:tcPr>
                    <a:solidFill>
                      <a:schemeClr val="accent1">
                        <a:lumMod val="40000"/>
                        <a:lumOff val="60000"/>
                        <a:alpha val="20000"/>
                      </a:schemeClr>
                    </a:solidFill>
                  </a:tcPr>
                </a:tc>
                <a:extLst>
                  <a:ext uri="{0D108BD9-81ED-4DB2-BD59-A6C34878D82A}">
                    <a16:rowId xmlns:a16="http://schemas.microsoft.com/office/drawing/2014/main" val="499308130"/>
                  </a:ext>
                </a:extLst>
              </a:tr>
              <a:tr h="737882">
                <a:tc>
                  <a:txBody>
                    <a:bodyPr/>
                    <a:lstStyle/>
                    <a:p>
                      <a:pPr marL="0" indent="0">
                        <a:buNone/>
                      </a:pPr>
                      <a:r>
                        <a:rPr lang="en-US" sz="2400" b="1" dirty="0"/>
                        <a:t>Careers/Courses: </a:t>
                      </a:r>
                      <a:r>
                        <a:rPr lang="en-US" sz="2400" dirty="0"/>
                        <a:t>Medicine, Dentistry, Science &amp; Engineering </a:t>
                      </a:r>
                      <a:endParaRPr lang="en-IE" sz="2400" dirty="0"/>
                    </a:p>
                  </a:txBody>
                  <a:tcPr>
                    <a:solidFill>
                      <a:schemeClr val="accent1">
                        <a:lumMod val="60000"/>
                        <a:lumOff val="40000"/>
                      </a:schemeClr>
                    </a:solidFill>
                  </a:tcPr>
                </a:tc>
                <a:extLst>
                  <a:ext uri="{0D108BD9-81ED-4DB2-BD59-A6C34878D82A}">
                    <a16:rowId xmlns:a16="http://schemas.microsoft.com/office/drawing/2014/main" val="830642257"/>
                  </a:ext>
                </a:extLst>
              </a:tr>
            </a:tbl>
          </a:graphicData>
        </a:graphic>
      </p:graphicFrame>
    </p:spTree>
    <p:extLst>
      <p:ext uri="{BB962C8B-B14F-4D97-AF65-F5344CB8AC3E}">
        <p14:creationId xmlns:p14="http://schemas.microsoft.com/office/powerpoint/2010/main" val="4076690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BEFE-723C-4527-BD25-B93D8614A8D8}"/>
              </a:ext>
            </a:extLst>
          </p:cNvPr>
          <p:cNvSpPr>
            <a:spLocks noGrp="1"/>
          </p:cNvSpPr>
          <p:nvPr>
            <p:ph type="title"/>
          </p:nvPr>
        </p:nvSpPr>
        <p:spPr>
          <a:xfrm>
            <a:off x="241222" y="18255"/>
            <a:ext cx="11875981" cy="1325563"/>
          </a:xfrm>
        </p:spPr>
        <p:txBody>
          <a:bodyPr/>
          <a:lstStyle/>
          <a:p>
            <a:r>
              <a:rPr lang="en-GB" dirty="0"/>
              <a:t>Transition Year (Ms Cunningham TY Coordinator)</a:t>
            </a:r>
          </a:p>
        </p:txBody>
      </p:sp>
      <p:graphicFrame>
        <p:nvGraphicFramePr>
          <p:cNvPr id="4" name="Content Placeholder 3">
            <a:extLst>
              <a:ext uri="{FF2B5EF4-FFF2-40B4-BE49-F238E27FC236}">
                <a16:creationId xmlns:a16="http://schemas.microsoft.com/office/drawing/2014/main" id="{3B1263D3-F51D-470E-A4E0-CE58D6394D81}"/>
              </a:ext>
            </a:extLst>
          </p:cNvPr>
          <p:cNvGraphicFramePr>
            <a:graphicFrameLocks noGrp="1"/>
          </p:cNvGraphicFramePr>
          <p:nvPr>
            <p:ph idx="1"/>
            <p:extLst>
              <p:ext uri="{D42A27DB-BD31-4B8C-83A1-F6EECF244321}">
                <p14:modId xmlns:p14="http://schemas.microsoft.com/office/powerpoint/2010/main" val="4254898985"/>
              </p:ext>
            </p:extLst>
          </p:nvPr>
        </p:nvGraphicFramePr>
        <p:xfrm>
          <a:off x="591367" y="18255"/>
          <a:ext cx="10964853" cy="4267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EDC7F947-EBEC-4FF3-8A72-7E49D977C3F9}"/>
              </a:ext>
            </a:extLst>
          </p:cNvPr>
          <p:cNvGraphicFramePr/>
          <p:nvPr>
            <p:extLst>
              <p:ext uri="{D42A27DB-BD31-4B8C-83A1-F6EECF244321}">
                <p14:modId xmlns:p14="http://schemas.microsoft.com/office/powerpoint/2010/main" val="4284414544"/>
              </p:ext>
            </p:extLst>
          </p:nvPr>
        </p:nvGraphicFramePr>
        <p:xfrm>
          <a:off x="2032000" y="1497821"/>
          <a:ext cx="8128000" cy="4640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9073CF55-8D5A-442D-A8B5-F410AABB7CCE}"/>
              </a:ext>
            </a:extLst>
          </p:cNvPr>
          <p:cNvSpPr txBox="1"/>
          <p:nvPr/>
        </p:nvSpPr>
        <p:spPr>
          <a:xfrm>
            <a:off x="7141919" y="3436416"/>
            <a:ext cx="1424893" cy="646331"/>
          </a:xfrm>
          <a:prstGeom prst="rect">
            <a:avLst/>
          </a:prstGeom>
          <a:noFill/>
        </p:spPr>
        <p:txBody>
          <a:bodyPr wrap="square" rtlCol="0">
            <a:spAutoFit/>
          </a:bodyPr>
          <a:lstStyle/>
          <a:p>
            <a:pPr algn="ctr"/>
            <a:r>
              <a:rPr lang="en-GB" b="1" dirty="0"/>
              <a:t>Work Experience</a:t>
            </a:r>
          </a:p>
        </p:txBody>
      </p:sp>
      <p:sp>
        <p:nvSpPr>
          <p:cNvPr id="7" name="TextBox 6">
            <a:extLst>
              <a:ext uri="{FF2B5EF4-FFF2-40B4-BE49-F238E27FC236}">
                <a16:creationId xmlns:a16="http://schemas.microsoft.com/office/drawing/2014/main" id="{7CCFDAEA-2D6C-4DD8-9EAE-A3BB2B90F995}"/>
              </a:ext>
            </a:extLst>
          </p:cNvPr>
          <p:cNvSpPr txBox="1"/>
          <p:nvPr/>
        </p:nvSpPr>
        <p:spPr>
          <a:xfrm>
            <a:off x="2159779" y="6488668"/>
            <a:ext cx="7691058" cy="369332"/>
          </a:xfrm>
          <a:prstGeom prst="rect">
            <a:avLst/>
          </a:prstGeom>
          <a:noFill/>
        </p:spPr>
        <p:txBody>
          <a:bodyPr wrap="square" rtlCol="0">
            <a:spAutoFit/>
          </a:bodyPr>
          <a:lstStyle/>
          <a:p>
            <a:pPr algn="ctr"/>
            <a:r>
              <a:rPr lang="en-GB" b="1" i="1" dirty="0"/>
              <a:t>“It is only worthwhile if you get involved and make every moment count”</a:t>
            </a:r>
          </a:p>
        </p:txBody>
      </p:sp>
      <p:graphicFrame>
        <p:nvGraphicFramePr>
          <p:cNvPr id="9" name="Diagram 8">
            <a:extLst>
              <a:ext uri="{FF2B5EF4-FFF2-40B4-BE49-F238E27FC236}">
                <a16:creationId xmlns:a16="http://schemas.microsoft.com/office/drawing/2014/main" id="{43D87F12-96AB-452B-93BC-B28322DF7AA5}"/>
              </a:ext>
            </a:extLst>
          </p:cNvPr>
          <p:cNvGraphicFramePr/>
          <p:nvPr>
            <p:extLst>
              <p:ext uri="{D42A27DB-BD31-4B8C-83A1-F6EECF244321}">
                <p14:modId xmlns:p14="http://schemas.microsoft.com/office/powerpoint/2010/main" val="1973050722"/>
              </p:ext>
            </p:extLst>
          </p:nvPr>
        </p:nvGraphicFramePr>
        <p:xfrm>
          <a:off x="241222" y="4265672"/>
          <a:ext cx="9794739" cy="154830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TextBox 9">
            <a:extLst>
              <a:ext uri="{FF2B5EF4-FFF2-40B4-BE49-F238E27FC236}">
                <a16:creationId xmlns:a16="http://schemas.microsoft.com/office/drawing/2014/main" id="{11926245-9C1E-4388-901F-E9F25625C9DA}"/>
              </a:ext>
            </a:extLst>
          </p:cNvPr>
          <p:cNvSpPr txBox="1"/>
          <p:nvPr/>
        </p:nvSpPr>
        <p:spPr>
          <a:xfrm>
            <a:off x="8365898" y="4713151"/>
            <a:ext cx="1399960" cy="646331"/>
          </a:xfrm>
          <a:prstGeom prst="rect">
            <a:avLst/>
          </a:prstGeom>
          <a:noFill/>
        </p:spPr>
        <p:txBody>
          <a:bodyPr wrap="square" rtlCol="0">
            <a:spAutoFit/>
          </a:bodyPr>
          <a:lstStyle/>
          <a:p>
            <a:pPr algn="ctr"/>
            <a:r>
              <a:rPr lang="en-GB" b="1" dirty="0">
                <a:solidFill>
                  <a:schemeClr val="bg1"/>
                </a:solidFill>
              </a:rPr>
              <a:t>First Aid</a:t>
            </a:r>
          </a:p>
          <a:p>
            <a:pPr algn="ctr"/>
            <a:r>
              <a:rPr lang="en-GB" b="1" dirty="0">
                <a:solidFill>
                  <a:schemeClr val="bg1"/>
                </a:solidFill>
              </a:rPr>
              <a:t>Road Safety</a:t>
            </a:r>
          </a:p>
        </p:txBody>
      </p:sp>
      <p:sp>
        <p:nvSpPr>
          <p:cNvPr id="11" name="TextBox 10">
            <a:extLst>
              <a:ext uri="{FF2B5EF4-FFF2-40B4-BE49-F238E27FC236}">
                <a16:creationId xmlns:a16="http://schemas.microsoft.com/office/drawing/2014/main" id="{9C1AFCCC-4A5A-48D4-9231-8592939FBEDF}"/>
              </a:ext>
            </a:extLst>
          </p:cNvPr>
          <p:cNvSpPr txBox="1"/>
          <p:nvPr/>
        </p:nvSpPr>
        <p:spPr>
          <a:xfrm>
            <a:off x="7064522" y="4726989"/>
            <a:ext cx="1009767" cy="646331"/>
          </a:xfrm>
          <a:prstGeom prst="rect">
            <a:avLst/>
          </a:prstGeom>
          <a:noFill/>
        </p:spPr>
        <p:txBody>
          <a:bodyPr wrap="square" rtlCol="0">
            <a:spAutoFit/>
          </a:bodyPr>
          <a:lstStyle/>
          <a:p>
            <a:r>
              <a:rPr lang="en-GB" b="1" dirty="0">
                <a:solidFill>
                  <a:schemeClr val="bg1"/>
                </a:solidFill>
              </a:rPr>
              <a:t>Gaisce</a:t>
            </a:r>
          </a:p>
          <a:p>
            <a:r>
              <a:rPr lang="en-GB" b="1" dirty="0" err="1">
                <a:solidFill>
                  <a:schemeClr val="bg1"/>
                </a:solidFill>
              </a:rPr>
              <a:t>Cairde</a:t>
            </a:r>
            <a:endParaRPr lang="en-GB" b="1" dirty="0">
              <a:solidFill>
                <a:schemeClr val="bg1"/>
              </a:solidFill>
            </a:endParaRPr>
          </a:p>
        </p:txBody>
      </p:sp>
      <p:sp>
        <p:nvSpPr>
          <p:cNvPr id="12" name="TextBox 11">
            <a:extLst>
              <a:ext uri="{FF2B5EF4-FFF2-40B4-BE49-F238E27FC236}">
                <a16:creationId xmlns:a16="http://schemas.microsoft.com/office/drawing/2014/main" id="{C4B362DE-8C72-42E1-A5B2-319788EF5A29}"/>
              </a:ext>
            </a:extLst>
          </p:cNvPr>
          <p:cNvSpPr txBox="1"/>
          <p:nvPr/>
        </p:nvSpPr>
        <p:spPr>
          <a:xfrm>
            <a:off x="5180879" y="4634657"/>
            <a:ext cx="1456680" cy="830997"/>
          </a:xfrm>
          <a:prstGeom prst="rect">
            <a:avLst/>
          </a:prstGeom>
          <a:noFill/>
        </p:spPr>
        <p:txBody>
          <a:bodyPr wrap="square" rtlCol="0">
            <a:spAutoFit/>
          </a:bodyPr>
          <a:lstStyle/>
          <a:p>
            <a:pPr algn="ctr"/>
            <a:r>
              <a:rPr lang="en-GB" sz="1600" b="1" dirty="0">
                <a:solidFill>
                  <a:schemeClr val="bg1"/>
                </a:solidFill>
              </a:rPr>
              <a:t>Educational Trips</a:t>
            </a:r>
          </a:p>
          <a:p>
            <a:pPr algn="ctr"/>
            <a:r>
              <a:rPr lang="en-GB" sz="1600" b="1" dirty="0">
                <a:solidFill>
                  <a:schemeClr val="bg1"/>
                </a:solidFill>
              </a:rPr>
              <a:t>Workshops</a:t>
            </a:r>
          </a:p>
        </p:txBody>
      </p:sp>
      <p:sp>
        <p:nvSpPr>
          <p:cNvPr id="13" name="TextBox 12">
            <a:extLst>
              <a:ext uri="{FF2B5EF4-FFF2-40B4-BE49-F238E27FC236}">
                <a16:creationId xmlns:a16="http://schemas.microsoft.com/office/drawing/2014/main" id="{1061E92E-75D2-46B1-8199-471A00587923}"/>
              </a:ext>
            </a:extLst>
          </p:cNvPr>
          <p:cNvSpPr txBox="1"/>
          <p:nvPr/>
        </p:nvSpPr>
        <p:spPr>
          <a:xfrm>
            <a:off x="8756613" y="3482892"/>
            <a:ext cx="1341056" cy="646331"/>
          </a:xfrm>
          <a:prstGeom prst="rect">
            <a:avLst/>
          </a:prstGeom>
          <a:noFill/>
        </p:spPr>
        <p:txBody>
          <a:bodyPr wrap="square" rtlCol="0">
            <a:spAutoFit/>
          </a:bodyPr>
          <a:lstStyle/>
          <a:p>
            <a:r>
              <a:rPr lang="en-GB" b="1" dirty="0"/>
              <a:t>Continuous Assessment</a:t>
            </a:r>
          </a:p>
        </p:txBody>
      </p:sp>
      <p:sp>
        <p:nvSpPr>
          <p:cNvPr id="3" name="Oval Callout 2"/>
          <p:cNvSpPr/>
          <p:nvPr/>
        </p:nvSpPr>
        <p:spPr>
          <a:xfrm>
            <a:off x="9658658" y="5114222"/>
            <a:ext cx="2204510" cy="1515353"/>
          </a:xfrm>
          <a:prstGeom prst="wedgeEllipse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p:cNvSpPr txBox="1"/>
          <p:nvPr/>
        </p:nvSpPr>
        <p:spPr>
          <a:xfrm>
            <a:off x="9526286" y="5535241"/>
            <a:ext cx="2336882" cy="923330"/>
          </a:xfrm>
          <a:prstGeom prst="rect">
            <a:avLst/>
          </a:prstGeom>
          <a:noFill/>
        </p:spPr>
        <p:txBody>
          <a:bodyPr wrap="square" rtlCol="0">
            <a:spAutoFit/>
          </a:bodyPr>
          <a:lstStyle/>
          <a:p>
            <a:pPr marL="285750" indent="-285750" algn="ctr">
              <a:buFont typeface="Wingdings" panose="05000000000000000000" pitchFamily="2" charset="2"/>
              <a:buChar char="ü"/>
            </a:pPr>
            <a:r>
              <a:rPr lang="en-US" dirty="0"/>
              <a:t>Express interest</a:t>
            </a:r>
          </a:p>
          <a:p>
            <a:pPr marL="285750" indent="-285750" algn="ctr">
              <a:buFont typeface="Wingdings" panose="05000000000000000000" pitchFamily="2" charset="2"/>
              <a:buChar char="ü"/>
            </a:pPr>
            <a:r>
              <a:rPr lang="en-US" dirty="0"/>
              <a:t>Complete form</a:t>
            </a:r>
          </a:p>
          <a:p>
            <a:pPr marL="285750" indent="-285750" algn="ctr">
              <a:buFont typeface="Wingdings" panose="05000000000000000000" pitchFamily="2" charset="2"/>
              <a:buChar char="ü"/>
            </a:pPr>
            <a:r>
              <a:rPr lang="en-US" dirty="0"/>
              <a:t>Apply</a:t>
            </a:r>
            <a:endParaRPr lang="en-IE" dirty="0"/>
          </a:p>
        </p:txBody>
      </p:sp>
    </p:spTree>
    <p:extLst>
      <p:ext uri="{BB962C8B-B14F-4D97-AF65-F5344CB8AC3E}">
        <p14:creationId xmlns:p14="http://schemas.microsoft.com/office/powerpoint/2010/main" val="362521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B447-513A-41F5-B61B-D95129CAA166}"/>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Physics</a:t>
            </a:r>
            <a:br>
              <a:rPr lang="en-GB" b="1" i="0" dirty="0">
                <a:solidFill>
                  <a:srgbClr val="222222"/>
                </a:solidFill>
                <a:effectLst/>
                <a:latin typeface="Montserrat" panose="00000500000000000000" pitchFamily="2" charset="0"/>
              </a:rPr>
            </a:br>
            <a:endParaRPr lang="en-GB" dirty="0"/>
          </a:p>
        </p:txBody>
      </p:sp>
      <p:pic>
        <p:nvPicPr>
          <p:cNvPr id="12" name="Picture 11"/>
          <p:cNvPicPr>
            <a:picLocks noChangeAspect="1"/>
          </p:cNvPicPr>
          <p:nvPr/>
        </p:nvPicPr>
        <p:blipFill>
          <a:blip r:embed="rId2"/>
          <a:stretch>
            <a:fillRect/>
          </a:stretch>
        </p:blipFill>
        <p:spPr>
          <a:xfrm>
            <a:off x="7620492" y="178676"/>
            <a:ext cx="2143125" cy="1964449"/>
          </a:xfrm>
          <a:prstGeom prst="rect">
            <a:avLst/>
          </a:prstGeom>
        </p:spPr>
      </p:pic>
      <p:pic>
        <p:nvPicPr>
          <p:cNvPr id="13" name="Picture 12"/>
          <p:cNvPicPr>
            <a:picLocks noChangeAspect="1"/>
          </p:cNvPicPr>
          <p:nvPr/>
        </p:nvPicPr>
        <p:blipFill>
          <a:blip r:embed="rId3"/>
          <a:stretch>
            <a:fillRect/>
          </a:stretch>
        </p:blipFill>
        <p:spPr>
          <a:xfrm>
            <a:off x="10093708" y="0"/>
            <a:ext cx="1800225" cy="232278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91904212"/>
              </p:ext>
            </p:extLst>
          </p:nvPr>
        </p:nvGraphicFramePr>
        <p:xfrm>
          <a:off x="184682" y="2051598"/>
          <a:ext cx="11709251" cy="4770959"/>
        </p:xfrm>
        <a:graphic>
          <a:graphicData uri="http://schemas.openxmlformats.org/drawingml/2006/table">
            <a:tbl>
              <a:tblPr firstRow="1" bandRow="1">
                <a:tableStyleId>{E8B1032C-EA38-4F05-BA0D-38AFFFC7BED3}</a:tableStyleId>
              </a:tblPr>
              <a:tblGrid>
                <a:gridCol w="11709251">
                  <a:extLst>
                    <a:ext uri="{9D8B030D-6E8A-4147-A177-3AD203B41FA5}">
                      <a16:colId xmlns:a16="http://schemas.microsoft.com/office/drawing/2014/main" val="3379956337"/>
                    </a:ext>
                  </a:extLst>
                </a:gridCol>
              </a:tblGrid>
              <a:tr h="1661999">
                <a:tc>
                  <a:txBody>
                    <a:bodyPr/>
                    <a:lstStyle/>
                    <a:p>
                      <a:pPr marL="0" indent="0">
                        <a:buNone/>
                      </a:pPr>
                      <a:r>
                        <a:rPr lang="en-US" sz="2400" b="1" dirty="0"/>
                        <a:t>What is covered? </a:t>
                      </a:r>
                    </a:p>
                    <a:p>
                      <a:pPr marL="0" indent="0">
                        <a:buNone/>
                      </a:pPr>
                      <a:r>
                        <a:rPr lang="en-US" sz="2400" b="0" dirty="0"/>
                        <a:t>Nature of Science, Mechanics, Temperature, Heat, Waves, Vibrations and Sounds, Light, Electricity and Modern Physics. Covers a good mixture of theory (definitions), calculations and mandatory experiments (24). A lot of </a:t>
                      </a:r>
                      <a:r>
                        <a:rPr lang="en-US" sz="2400" b="0" dirty="0" err="1"/>
                        <a:t>maths</a:t>
                      </a:r>
                      <a:r>
                        <a:rPr lang="en-US" sz="2400" b="0" dirty="0"/>
                        <a:t> involved. </a:t>
                      </a:r>
                    </a:p>
                  </a:txBody>
                  <a:tcPr/>
                </a:tc>
                <a:extLst>
                  <a:ext uri="{0D108BD9-81ED-4DB2-BD59-A6C34878D82A}">
                    <a16:rowId xmlns:a16="http://schemas.microsoft.com/office/drawing/2014/main" val="3544770790"/>
                  </a:ext>
                </a:extLst>
              </a:tr>
              <a:tr h="1046563">
                <a:tc>
                  <a:txBody>
                    <a:bodyPr/>
                    <a:lstStyle/>
                    <a:p>
                      <a:pPr marL="0" indent="0">
                        <a:buNone/>
                      </a:pPr>
                      <a:r>
                        <a:rPr lang="en-US" sz="2400" b="1" dirty="0"/>
                        <a:t>Examination: </a:t>
                      </a:r>
                    </a:p>
                    <a:p>
                      <a:pPr marL="0" indent="0">
                        <a:buNone/>
                      </a:pPr>
                      <a:r>
                        <a:rPr lang="en-US" sz="2400" dirty="0"/>
                        <a:t>Written Exam (60%)</a:t>
                      </a:r>
                    </a:p>
                    <a:p>
                      <a:pPr marL="0" indent="0">
                        <a:buNone/>
                      </a:pPr>
                      <a:r>
                        <a:rPr lang="en-US" sz="2400" dirty="0"/>
                        <a:t>Physics in Practice Investigation (40%)</a:t>
                      </a:r>
                    </a:p>
                    <a:p>
                      <a:pPr marL="0" indent="0">
                        <a:buNone/>
                      </a:pPr>
                      <a:endParaRPr lang="en-US" sz="2400" dirty="0"/>
                    </a:p>
                  </a:txBody>
                  <a:tcPr>
                    <a:solidFill>
                      <a:schemeClr val="accent1">
                        <a:lumMod val="40000"/>
                        <a:lumOff val="60000"/>
                        <a:alpha val="20000"/>
                      </a:schemeClr>
                    </a:solidFill>
                  </a:tcPr>
                </a:tc>
                <a:extLst>
                  <a:ext uri="{0D108BD9-81ED-4DB2-BD59-A6C34878D82A}">
                    <a16:rowId xmlns:a16="http://schemas.microsoft.com/office/drawing/2014/main" val="2434262584"/>
                  </a:ext>
                </a:extLst>
              </a:tr>
              <a:tr h="1363730">
                <a:tc>
                  <a:txBody>
                    <a:bodyPr/>
                    <a:lstStyle/>
                    <a:p>
                      <a:pPr marL="0" indent="0">
                        <a:buNone/>
                      </a:pPr>
                      <a:endParaRPr lang="en-US" sz="2400" b="1" dirty="0"/>
                    </a:p>
                    <a:p>
                      <a:pPr marL="0" indent="0">
                        <a:buNone/>
                      </a:pPr>
                      <a:r>
                        <a:rPr lang="en-US" sz="2400" b="1" dirty="0"/>
                        <a:t>Careers/Courses: </a:t>
                      </a:r>
                      <a:r>
                        <a:rPr lang="en-US" sz="2400" dirty="0"/>
                        <a:t>Renewable Energy, Environment and Climate, Communications, Music and Television, Sports and Games (without Physics there would be no iPads, games consoles or the internet!!), Transport, Medicine, Education </a:t>
                      </a:r>
                      <a:endParaRPr lang="en-IE" sz="2400" dirty="0"/>
                    </a:p>
                  </a:txBody>
                  <a:tcPr>
                    <a:solidFill>
                      <a:schemeClr val="accent1">
                        <a:lumMod val="60000"/>
                        <a:lumOff val="40000"/>
                      </a:schemeClr>
                    </a:solidFill>
                  </a:tcPr>
                </a:tc>
                <a:extLst>
                  <a:ext uri="{0D108BD9-81ED-4DB2-BD59-A6C34878D82A}">
                    <a16:rowId xmlns:a16="http://schemas.microsoft.com/office/drawing/2014/main" val="2261840623"/>
                  </a:ext>
                </a:extLst>
              </a:tr>
            </a:tbl>
          </a:graphicData>
        </a:graphic>
      </p:graphicFrame>
    </p:spTree>
    <p:extLst>
      <p:ext uri="{BB962C8B-B14F-4D97-AF65-F5344CB8AC3E}">
        <p14:creationId xmlns:p14="http://schemas.microsoft.com/office/powerpoint/2010/main" val="484175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8614-64B9-442C-883B-C73062EE6B2E}"/>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Computer Science **</a:t>
            </a:r>
            <a:br>
              <a:rPr lang="en-GB" b="1" i="0" dirty="0">
                <a:effectLst/>
                <a:latin typeface="Montserrat" panose="00000500000000000000" pitchFamily="2" charset="0"/>
              </a:rPr>
            </a:br>
            <a:endParaRPr lang="en-GB" dirty="0"/>
          </a:p>
        </p:txBody>
      </p:sp>
      <p:sp>
        <p:nvSpPr>
          <p:cNvPr id="11" name="Content Placeholder 10"/>
          <p:cNvSpPr>
            <a:spLocks noGrp="1"/>
          </p:cNvSpPr>
          <p:nvPr>
            <p:ph sz="half" idx="1"/>
          </p:nvPr>
        </p:nvSpPr>
        <p:spPr>
          <a:xfrm>
            <a:off x="134636" y="1825625"/>
            <a:ext cx="5885164" cy="4900544"/>
          </a:xfrm>
        </p:spPr>
        <p:txBody>
          <a:bodyPr>
            <a:normAutofit/>
          </a:bodyPr>
          <a:lstStyle/>
          <a:p>
            <a:pPr marL="0" indent="0" algn="just">
              <a:lnSpc>
                <a:spcPct val="120000"/>
              </a:lnSpc>
              <a:spcAft>
                <a:spcPts val="800"/>
              </a:spcAft>
              <a:buNone/>
            </a:pPr>
            <a:endParaRPr lang="en-GB" sz="4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E" dirty="0"/>
          </a:p>
        </p:txBody>
      </p:sp>
      <p:pic>
        <p:nvPicPr>
          <p:cNvPr id="12" name="Picture 11"/>
          <p:cNvPicPr>
            <a:picLocks noChangeAspect="1"/>
          </p:cNvPicPr>
          <p:nvPr/>
        </p:nvPicPr>
        <p:blipFill>
          <a:blip r:embed="rId2"/>
          <a:stretch>
            <a:fillRect/>
          </a:stretch>
        </p:blipFill>
        <p:spPr>
          <a:xfrm>
            <a:off x="10142647" y="230188"/>
            <a:ext cx="1933575" cy="1285875"/>
          </a:xfrm>
          <a:prstGeom prst="rect">
            <a:avLst/>
          </a:prstGeom>
        </p:spPr>
      </p:pic>
      <p:pic>
        <p:nvPicPr>
          <p:cNvPr id="13" name="Picture 12"/>
          <p:cNvPicPr>
            <a:picLocks noChangeAspect="1"/>
          </p:cNvPicPr>
          <p:nvPr/>
        </p:nvPicPr>
        <p:blipFill>
          <a:blip r:embed="rId3"/>
          <a:stretch>
            <a:fillRect/>
          </a:stretch>
        </p:blipFill>
        <p:spPr>
          <a:xfrm>
            <a:off x="6768662" y="315912"/>
            <a:ext cx="3373985" cy="137477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71045290"/>
              </p:ext>
            </p:extLst>
          </p:nvPr>
        </p:nvGraphicFramePr>
        <p:xfrm>
          <a:off x="134636" y="1358468"/>
          <a:ext cx="12057364" cy="5313969"/>
        </p:xfrm>
        <a:graphic>
          <a:graphicData uri="http://schemas.openxmlformats.org/drawingml/2006/table">
            <a:tbl>
              <a:tblPr firstRow="1" bandRow="1">
                <a:tableStyleId>{E8B1032C-EA38-4F05-BA0D-38AFFFC7BED3}</a:tableStyleId>
              </a:tblPr>
              <a:tblGrid>
                <a:gridCol w="12057364">
                  <a:extLst>
                    <a:ext uri="{9D8B030D-6E8A-4147-A177-3AD203B41FA5}">
                      <a16:colId xmlns:a16="http://schemas.microsoft.com/office/drawing/2014/main" val="3934834360"/>
                    </a:ext>
                  </a:extLst>
                </a:gridCol>
              </a:tblGrid>
              <a:tr h="2908320">
                <a:tc>
                  <a:txBody>
                    <a:bodyPr/>
                    <a:lstStyle/>
                    <a:p>
                      <a:pPr marL="0" indent="0">
                        <a:buNone/>
                      </a:pPr>
                      <a:r>
                        <a:rPr lang="en-US" sz="2000" b="1" dirty="0">
                          <a:latin typeface="Calibri  "/>
                        </a:rPr>
                        <a:t>What is covered? </a:t>
                      </a:r>
                    </a:p>
                    <a:p>
                      <a:pPr marL="0" indent="0" algn="just">
                        <a:lnSpc>
                          <a:spcPct val="120000"/>
                        </a:lnSpc>
                        <a:spcAft>
                          <a:spcPts val="800"/>
                        </a:spcAft>
                        <a:buNone/>
                      </a:pPr>
                      <a:r>
                        <a:rPr lang="en-GB" sz="2000" b="0" dirty="0">
                          <a:effectLst/>
                          <a:latin typeface="Calibri  "/>
                          <a:ea typeface="Calibri" panose="020F0502020204030204" pitchFamily="34" charset="0"/>
                        </a:rPr>
                        <a:t>Computer Science is the study of algorithms and programming, and the impact computers have on society. </a:t>
                      </a:r>
                    </a:p>
                    <a:p>
                      <a:pPr marL="0" indent="0" algn="just">
                        <a:lnSpc>
                          <a:spcPct val="120000"/>
                        </a:lnSpc>
                        <a:spcAft>
                          <a:spcPts val="800"/>
                        </a:spcAft>
                        <a:buNone/>
                      </a:pPr>
                      <a:r>
                        <a:rPr lang="en-GB" sz="2000" b="1" dirty="0">
                          <a:effectLst/>
                          <a:latin typeface="Calibri  "/>
                          <a:ea typeface="Calibri" panose="020F0502020204030204" pitchFamily="34" charset="0"/>
                          <a:cs typeface="Times New Roman" panose="02020603050405020304" pitchFamily="18" charset="0"/>
                        </a:rPr>
                        <a:t>Assessment Learning Tasks (ALTs):</a:t>
                      </a:r>
                      <a:r>
                        <a:rPr lang="en-GB" sz="2000" b="1" baseline="0" dirty="0">
                          <a:effectLst/>
                          <a:latin typeface="Calibri  "/>
                          <a:ea typeface="Calibri" panose="020F0502020204030204" pitchFamily="34" charset="0"/>
                          <a:cs typeface="Times New Roman" panose="02020603050405020304" pitchFamily="18" charset="0"/>
                        </a:rPr>
                        <a:t> </a:t>
                      </a:r>
                      <a:r>
                        <a:rPr lang="en-GB" sz="2000" b="0" dirty="0">
                          <a:effectLst/>
                          <a:latin typeface="Calibri  "/>
                          <a:ea typeface="Calibri" panose="020F0502020204030204" pitchFamily="34" charset="0"/>
                          <a:cs typeface="Times New Roman" panose="02020603050405020304" pitchFamily="18" charset="0"/>
                        </a:rPr>
                        <a:t>Students will perform 4 ALTs over the course of the two years. These are practical projects in which students learn the applications of what they have learned.</a:t>
                      </a:r>
                    </a:p>
                    <a:p>
                      <a:pPr marL="0" indent="0" algn="just">
                        <a:lnSpc>
                          <a:spcPct val="120000"/>
                        </a:lnSpc>
                        <a:spcAft>
                          <a:spcPts val="800"/>
                        </a:spcAft>
                        <a:buNone/>
                      </a:pPr>
                      <a:r>
                        <a:rPr lang="en-GB" sz="2000" b="0" dirty="0">
                          <a:effectLst/>
                          <a:latin typeface="Calibri  "/>
                          <a:ea typeface="Calibri" panose="020F0502020204030204" pitchFamily="34" charset="0"/>
                          <a:cs typeface="Times New Roman" panose="02020603050405020304" pitchFamily="18" charset="0"/>
                        </a:rPr>
                        <a:t>What will students learn: Computational Thinking, Programming languages, Design and Collaboration, Computers and Society, How to build and design websites, Number Systems, Embedded Systems (like </a:t>
                      </a:r>
                      <a:r>
                        <a:rPr lang="en-GB" sz="2000" b="0" dirty="0" err="1">
                          <a:effectLst/>
                          <a:latin typeface="Calibri  "/>
                          <a:ea typeface="Calibri" panose="020F0502020204030204" pitchFamily="34" charset="0"/>
                          <a:cs typeface="Times New Roman" panose="02020603050405020304" pitchFamily="18" charset="0"/>
                        </a:rPr>
                        <a:t>micro:bit</a:t>
                      </a:r>
                      <a:r>
                        <a:rPr lang="en-GB" sz="2000" b="0" dirty="0">
                          <a:effectLst/>
                          <a:latin typeface="Calibri  "/>
                          <a:ea typeface="Calibri" panose="020F0502020204030204" pitchFamily="34" charset="0"/>
                          <a:cs typeface="Times New Roman" panose="02020603050405020304" pitchFamily="18" charset="0"/>
                        </a:rPr>
                        <a:t>)</a:t>
                      </a:r>
                    </a:p>
                  </a:txBody>
                  <a:tcPr/>
                </a:tc>
                <a:extLst>
                  <a:ext uri="{0D108BD9-81ED-4DB2-BD59-A6C34878D82A}">
                    <a16:rowId xmlns:a16="http://schemas.microsoft.com/office/drawing/2014/main" val="4154341406"/>
                  </a:ext>
                </a:extLst>
              </a:tr>
              <a:tr h="1263673">
                <a:tc>
                  <a:txBody>
                    <a:bodyPr/>
                    <a:lstStyle/>
                    <a:p>
                      <a:pPr marL="0" indent="0" algn="just">
                        <a:lnSpc>
                          <a:spcPct val="120000"/>
                        </a:lnSpc>
                        <a:spcAft>
                          <a:spcPts val="800"/>
                        </a:spcAft>
                        <a:buNone/>
                      </a:pPr>
                      <a:r>
                        <a:rPr lang="en-US" sz="2000" b="1" dirty="0">
                          <a:latin typeface="Calibri  "/>
                        </a:rPr>
                        <a:t>Examination:</a:t>
                      </a:r>
                      <a:endParaRPr lang="en-GB" sz="2000" dirty="0">
                        <a:effectLst/>
                        <a:latin typeface="Calibri  "/>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n-GB" sz="2000" b="1" dirty="0">
                          <a:effectLst/>
                          <a:latin typeface="Calibri  "/>
                          <a:ea typeface="Calibri" panose="020F0502020204030204" pitchFamily="34" charset="0"/>
                          <a:cs typeface="Times New Roman" panose="02020603050405020304" pitchFamily="18" charset="0"/>
                        </a:rPr>
                        <a:t>70%   </a:t>
                      </a:r>
                      <a:r>
                        <a:rPr lang="en-GB" sz="2000" dirty="0">
                          <a:effectLst/>
                          <a:latin typeface="Calibri  "/>
                          <a:ea typeface="Calibri" panose="020F0502020204030204" pitchFamily="34" charset="0"/>
                          <a:cs typeface="Times New Roman" panose="02020603050405020304" pitchFamily="18" charset="0"/>
                        </a:rPr>
                        <a:t>end of course examination: 38% -  written &amp; 32% - computer based</a:t>
                      </a:r>
                      <a:endParaRPr lang="en-GB" sz="2000" dirty="0">
                        <a:latin typeface="Calibri  "/>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n-GB" sz="2000" b="1" dirty="0">
                          <a:effectLst/>
                          <a:latin typeface="Calibri  "/>
                          <a:ea typeface="Calibri" panose="020F0502020204030204" pitchFamily="34" charset="0"/>
                          <a:cs typeface="Times New Roman" panose="02020603050405020304" pitchFamily="18" charset="0"/>
                        </a:rPr>
                        <a:t>30%</a:t>
                      </a:r>
                      <a:r>
                        <a:rPr lang="en-GB" sz="2000" dirty="0">
                          <a:effectLst/>
                          <a:latin typeface="Calibri  "/>
                          <a:ea typeface="Calibri" panose="020F0502020204030204" pitchFamily="34" charset="0"/>
                          <a:cs typeface="Times New Roman" panose="02020603050405020304" pitchFamily="18" charset="0"/>
                        </a:rPr>
                        <a:t>   individual final year course work</a:t>
                      </a:r>
                    </a:p>
                  </a:txBody>
                  <a:tcPr>
                    <a:solidFill>
                      <a:schemeClr val="accent1">
                        <a:lumMod val="40000"/>
                        <a:lumOff val="60000"/>
                        <a:alpha val="20000"/>
                      </a:schemeClr>
                    </a:solidFill>
                  </a:tcPr>
                </a:tc>
                <a:extLst>
                  <a:ext uri="{0D108BD9-81ED-4DB2-BD59-A6C34878D82A}">
                    <a16:rowId xmlns:a16="http://schemas.microsoft.com/office/drawing/2014/main" val="3067528872"/>
                  </a:ext>
                </a:extLst>
              </a:tr>
              <a:tr h="1038113">
                <a:tc>
                  <a:txBody>
                    <a:bodyPr/>
                    <a:lstStyle/>
                    <a:p>
                      <a:pPr marL="0" indent="0">
                        <a:buNone/>
                      </a:pPr>
                      <a:endParaRPr lang="en-US" sz="2000" b="1" dirty="0">
                        <a:latin typeface="Calibri  "/>
                      </a:endParaRPr>
                    </a:p>
                    <a:p>
                      <a:pPr marL="0" indent="0">
                        <a:buNone/>
                      </a:pPr>
                      <a:r>
                        <a:rPr lang="en-US" sz="2000" b="1" dirty="0">
                          <a:latin typeface="Calibri  "/>
                        </a:rPr>
                        <a:t>Careers/Courses:</a:t>
                      </a:r>
                      <a:r>
                        <a:rPr lang="en-US" sz="2000" dirty="0">
                          <a:latin typeface="Calibri  "/>
                        </a:rPr>
                        <a:t> Computers, ICT, gaming, programming, cyber security, cloud computing</a:t>
                      </a:r>
                      <a:endParaRPr lang="en-IE" sz="2000" dirty="0">
                        <a:latin typeface="Calibri  "/>
                      </a:endParaRPr>
                    </a:p>
                  </a:txBody>
                  <a:tcPr>
                    <a:solidFill>
                      <a:schemeClr val="accent1">
                        <a:lumMod val="60000"/>
                        <a:lumOff val="40000"/>
                      </a:schemeClr>
                    </a:solidFill>
                  </a:tcPr>
                </a:tc>
                <a:extLst>
                  <a:ext uri="{0D108BD9-81ED-4DB2-BD59-A6C34878D82A}">
                    <a16:rowId xmlns:a16="http://schemas.microsoft.com/office/drawing/2014/main" val="1197852510"/>
                  </a:ext>
                </a:extLst>
              </a:tr>
            </a:tbl>
          </a:graphicData>
        </a:graphic>
      </p:graphicFrame>
    </p:spTree>
    <p:extLst>
      <p:ext uri="{BB962C8B-B14F-4D97-AF65-F5344CB8AC3E}">
        <p14:creationId xmlns:p14="http://schemas.microsoft.com/office/powerpoint/2010/main" val="804028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3239BC-204B-4F2A-9539-DB0FF544DE89}"/>
              </a:ext>
            </a:extLst>
          </p:cNvPr>
          <p:cNvSpPr>
            <a:spLocks noGrp="1"/>
          </p:cNvSpPr>
          <p:nvPr>
            <p:ph type="title"/>
          </p:nvPr>
        </p:nvSpPr>
        <p:spPr/>
        <p:txBody>
          <a:bodyPr/>
          <a:lstStyle/>
          <a:p>
            <a:r>
              <a:rPr lang="en-GB" b="1" i="0" dirty="0">
                <a:solidFill>
                  <a:srgbClr val="D13076"/>
                </a:solidFill>
                <a:effectLst/>
                <a:latin typeface="Montserrat" panose="00000500000000000000" pitchFamily="2" charset="0"/>
              </a:rPr>
              <a:t>Artistic &amp; Creative Group</a:t>
            </a:r>
            <a:br>
              <a:rPr lang="en-GB" b="1" i="0" dirty="0">
                <a:solidFill>
                  <a:srgbClr val="D13076"/>
                </a:solidFill>
                <a:effectLst/>
                <a:latin typeface="Montserrat" panose="00000500000000000000" pitchFamily="2" charset="0"/>
              </a:rPr>
            </a:br>
            <a:endParaRPr lang="en-GB" dirty="0"/>
          </a:p>
        </p:txBody>
      </p:sp>
      <p:sp>
        <p:nvSpPr>
          <p:cNvPr id="8" name="Content Placeholder 7">
            <a:extLst>
              <a:ext uri="{FF2B5EF4-FFF2-40B4-BE49-F238E27FC236}">
                <a16:creationId xmlns:a16="http://schemas.microsoft.com/office/drawing/2014/main" id="{DDABFB59-EEA7-43BD-9812-31C6B86B6A6D}"/>
              </a:ext>
            </a:extLst>
          </p:cNvPr>
          <p:cNvSpPr>
            <a:spLocks noGrp="1"/>
          </p:cNvSpPr>
          <p:nvPr>
            <p:ph sz="half" idx="1"/>
          </p:nvPr>
        </p:nvSpPr>
        <p:spPr/>
        <p:txBody>
          <a:bodyPr>
            <a:normAutofit/>
          </a:bodyPr>
          <a:lstStyle/>
          <a:p>
            <a:pPr marL="0" indent="0" algn="ctr">
              <a:buNone/>
            </a:pPr>
            <a:r>
              <a:rPr lang="en-GB" b="0" i="0" dirty="0">
                <a:solidFill>
                  <a:srgbClr val="666666"/>
                </a:solidFill>
                <a:effectLst/>
                <a:latin typeface="Lato" panose="020F0502020204030203" pitchFamily="34" charset="0"/>
              </a:rPr>
              <a:t>These subjects involve developing creativity and the appreciation of the work of others. This involves learning the methods and techniques of the subject and producing your own work using these skills.</a:t>
            </a:r>
          </a:p>
          <a:p>
            <a:pPr algn="l"/>
            <a:r>
              <a:rPr lang="en-GB" sz="1900" b="1" i="0" dirty="0">
                <a:solidFill>
                  <a:srgbClr val="D13076"/>
                </a:solidFill>
                <a:effectLst/>
                <a:latin typeface="Montserrat" panose="00000500000000000000" pitchFamily="2" charset="0"/>
              </a:rPr>
              <a:t>Art</a:t>
            </a:r>
          </a:p>
          <a:p>
            <a:pPr algn="l"/>
            <a:r>
              <a:rPr lang="en-GB" sz="1900" b="1" i="0" dirty="0">
                <a:solidFill>
                  <a:srgbClr val="D13076"/>
                </a:solidFill>
                <a:effectLst/>
                <a:latin typeface="Montserrat" panose="00000500000000000000" pitchFamily="2" charset="0"/>
              </a:rPr>
              <a:t>Music</a:t>
            </a:r>
          </a:p>
          <a:p>
            <a:pPr algn="l"/>
            <a:endParaRPr lang="en-GB" sz="1900" b="1" i="0" dirty="0">
              <a:solidFill>
                <a:srgbClr val="D13076"/>
              </a:solidFill>
              <a:effectLst/>
              <a:latin typeface="Montserrat" panose="00000500000000000000" pitchFamily="2" charset="0"/>
            </a:endParaRPr>
          </a:p>
          <a:p>
            <a:pPr marL="0" indent="0">
              <a:buNone/>
            </a:pPr>
            <a:endParaRPr lang="en-GB" dirty="0"/>
          </a:p>
        </p:txBody>
      </p:sp>
      <p:pic>
        <p:nvPicPr>
          <p:cNvPr id="10" name="Picture 9">
            <a:extLst>
              <a:ext uri="{FF2B5EF4-FFF2-40B4-BE49-F238E27FC236}">
                <a16:creationId xmlns:a16="http://schemas.microsoft.com/office/drawing/2014/main" id="{D5949DEF-99E9-4EC2-89D2-3B0ADF6F0BA6}"/>
              </a:ext>
            </a:extLst>
          </p:cNvPr>
          <p:cNvPicPr>
            <a:picLocks noChangeAspect="1"/>
          </p:cNvPicPr>
          <p:nvPr/>
        </p:nvPicPr>
        <p:blipFill>
          <a:blip r:embed="rId2"/>
          <a:stretch>
            <a:fillRect/>
          </a:stretch>
        </p:blipFill>
        <p:spPr>
          <a:xfrm>
            <a:off x="6872024" y="2159779"/>
            <a:ext cx="3371499" cy="3259303"/>
          </a:xfrm>
          <a:prstGeom prst="rect">
            <a:avLst/>
          </a:prstGeom>
        </p:spPr>
      </p:pic>
    </p:spTree>
    <p:extLst>
      <p:ext uri="{BB962C8B-B14F-4D97-AF65-F5344CB8AC3E}">
        <p14:creationId xmlns:p14="http://schemas.microsoft.com/office/powerpoint/2010/main" val="3167535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5A861-E29C-4648-ACEC-408595E493F3}"/>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Art</a:t>
            </a:r>
            <a:br>
              <a:rPr lang="en-GB" b="1" i="0" dirty="0">
                <a:solidFill>
                  <a:srgbClr val="222222"/>
                </a:solidFill>
                <a:effectLst/>
                <a:latin typeface="Montserrat" panose="00000500000000000000" pitchFamily="2" charset="0"/>
              </a:rPr>
            </a:br>
            <a:endParaRPr lang="en-GB" dirty="0"/>
          </a:p>
        </p:txBody>
      </p:sp>
      <p:graphicFrame>
        <p:nvGraphicFramePr>
          <p:cNvPr id="3" name="Table 3">
            <a:extLst>
              <a:ext uri="{FF2B5EF4-FFF2-40B4-BE49-F238E27FC236}">
                <a16:creationId xmlns:a16="http://schemas.microsoft.com/office/drawing/2014/main" id="{A6E0B4EA-EC17-AE40-DBDA-2AF030560742}"/>
              </a:ext>
            </a:extLst>
          </p:cNvPr>
          <p:cNvGraphicFramePr>
            <a:graphicFrameLocks noGrp="1"/>
          </p:cNvGraphicFramePr>
          <p:nvPr>
            <p:extLst>
              <p:ext uri="{D42A27DB-BD31-4B8C-83A1-F6EECF244321}">
                <p14:modId xmlns:p14="http://schemas.microsoft.com/office/powerpoint/2010/main" val="455088004"/>
              </p:ext>
            </p:extLst>
          </p:nvPr>
        </p:nvGraphicFramePr>
        <p:xfrm>
          <a:off x="287557" y="1294047"/>
          <a:ext cx="11616886" cy="5212080"/>
        </p:xfrm>
        <a:graphic>
          <a:graphicData uri="http://schemas.openxmlformats.org/drawingml/2006/table">
            <a:tbl>
              <a:tblPr firstRow="1" bandRow="1">
                <a:tableStyleId>{C4B1156A-380E-4F78-BDF5-A606A8083BF9}</a:tableStyleId>
              </a:tblPr>
              <a:tblGrid>
                <a:gridCol w="11616886">
                  <a:extLst>
                    <a:ext uri="{9D8B030D-6E8A-4147-A177-3AD203B41FA5}">
                      <a16:colId xmlns:a16="http://schemas.microsoft.com/office/drawing/2014/main" val="2635134040"/>
                    </a:ext>
                  </a:extLst>
                </a:gridCol>
              </a:tblGrid>
              <a:tr h="2340145">
                <a:tc>
                  <a:txBody>
                    <a:bodyPr/>
                    <a:lstStyle/>
                    <a:p>
                      <a:pPr marL="0" indent="0">
                        <a:buNone/>
                      </a:pPr>
                      <a:r>
                        <a:rPr lang="en-US" b="1" dirty="0"/>
                        <a:t>What is covered? </a:t>
                      </a:r>
                    </a:p>
                    <a:p>
                      <a:pPr marL="514350" indent="-514350">
                        <a:buAutoNum type="arabicPeriod"/>
                      </a:pPr>
                      <a:r>
                        <a:rPr lang="en-US" b="0" dirty="0"/>
                        <a:t>Life Drawing </a:t>
                      </a:r>
                    </a:p>
                    <a:p>
                      <a:pPr marL="514350" indent="-514350">
                        <a:buAutoNum type="arabicPeriod"/>
                      </a:pPr>
                      <a:r>
                        <a:rPr lang="en-US" b="0" dirty="0"/>
                        <a:t>Craft or Design </a:t>
                      </a:r>
                      <a:endParaRPr lang="en-US" b="0" dirty="0">
                        <a:cs typeface="Calibri"/>
                      </a:endParaRPr>
                    </a:p>
                    <a:p>
                      <a:pPr marL="514350" indent="-514350">
                        <a:buAutoNum type="arabicPeriod"/>
                      </a:pPr>
                      <a:r>
                        <a:rPr lang="en-US" b="0" dirty="0"/>
                        <a:t>Still Life or Imaginative Composition </a:t>
                      </a:r>
                      <a:endParaRPr lang="en-US" b="0" dirty="0">
                        <a:cs typeface="Calibri" panose="020F0502020204030204"/>
                      </a:endParaRPr>
                    </a:p>
                    <a:p>
                      <a:pPr marL="514350" indent="-514350">
                        <a:buAutoNum type="arabicPeriod"/>
                      </a:pPr>
                      <a:r>
                        <a:rPr lang="en-US" b="0" dirty="0"/>
                        <a:t>History and Appreciation of Art. Encourages creative thinking (INNOVATION) and critical analysis (PROBLEM SOLVING) </a:t>
                      </a:r>
                    </a:p>
                    <a:p>
                      <a:pPr marL="0" indent="0">
                        <a:buNone/>
                      </a:pPr>
                      <a:r>
                        <a:rPr lang="en-US" b="0" dirty="0"/>
                        <a:t>Don’t need to have done Art for Junior Cert. </a:t>
                      </a:r>
                    </a:p>
                    <a:p>
                      <a:pPr marL="0" indent="0">
                        <a:buNone/>
                      </a:pPr>
                      <a:r>
                        <a:rPr lang="en-US" b="0" dirty="0"/>
                        <a:t>Portfolio preparation not part of course. </a:t>
                      </a:r>
                    </a:p>
                    <a:p>
                      <a:endParaRPr lang="en-GB" dirty="0"/>
                    </a:p>
                  </a:txBody>
                  <a:tcPr>
                    <a:solidFill>
                      <a:schemeClr val="bg1"/>
                    </a:solidFill>
                  </a:tcPr>
                </a:tc>
                <a:extLst>
                  <a:ext uri="{0D108BD9-81ED-4DB2-BD59-A6C34878D82A}">
                    <a16:rowId xmlns:a16="http://schemas.microsoft.com/office/drawing/2014/main" val="3086398617"/>
                  </a:ext>
                </a:extLst>
              </a:tr>
              <a:tr h="1284558">
                <a:tc>
                  <a:txBody>
                    <a:bodyPr/>
                    <a:lstStyle/>
                    <a:p>
                      <a:pPr marL="0" indent="0">
                        <a:buNone/>
                      </a:pPr>
                      <a:r>
                        <a:rPr lang="en-US" b="1" dirty="0"/>
                        <a:t>Examination: </a:t>
                      </a:r>
                    </a:p>
                    <a:p>
                      <a:pPr marL="0" indent="0">
                        <a:buNone/>
                      </a:pPr>
                      <a:r>
                        <a:rPr lang="en-US" dirty="0"/>
                        <a:t>Project over 6-8 weeks on a topic decided by the state exams (50%)</a:t>
                      </a:r>
                      <a:endParaRPr lang="en-US" dirty="0">
                        <a:cs typeface="Calibri"/>
                      </a:endParaRPr>
                    </a:p>
                    <a:p>
                      <a:pPr marL="0" indent="0">
                        <a:buNone/>
                      </a:pPr>
                      <a:r>
                        <a:rPr lang="en-US" dirty="0"/>
                        <a:t>Practical exam: Life drawing (20%)</a:t>
                      </a:r>
                      <a:endParaRPr lang="en-US" dirty="0">
                        <a:cs typeface="Calibri"/>
                      </a:endParaRPr>
                    </a:p>
                    <a:p>
                      <a:pPr marL="0" indent="0">
                        <a:buNone/>
                      </a:pPr>
                      <a:r>
                        <a:rPr lang="en-US" dirty="0"/>
                        <a:t>Art History exam (30%) in June: (2.5 </a:t>
                      </a:r>
                      <a:r>
                        <a:rPr lang="en-US" dirty="0" err="1"/>
                        <a:t>hs</a:t>
                      </a:r>
                      <a:r>
                        <a:rPr lang="en-US" dirty="0"/>
                        <a:t>) </a:t>
                      </a:r>
                    </a:p>
                    <a:p>
                      <a:pPr marL="0" indent="0">
                        <a:buNone/>
                      </a:pPr>
                      <a:endParaRPr lang="en-US" dirty="0"/>
                    </a:p>
                  </a:txBody>
                  <a:tcPr/>
                </a:tc>
                <a:extLst>
                  <a:ext uri="{0D108BD9-81ED-4DB2-BD59-A6C34878D82A}">
                    <a16:rowId xmlns:a16="http://schemas.microsoft.com/office/drawing/2014/main" val="591526812"/>
                  </a:ext>
                </a:extLst>
              </a:tr>
              <a:tr h="1101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Careers/Courses:</a:t>
                      </a:r>
                      <a:r>
                        <a:rPr lang="en-US" dirty="0"/>
                        <a:t> Advertising, Animation, Architecture, Archaeology, Art Worker, Art Therapy, Fashion and Textile Design, Film Making, Graphic Design, Interior Design, Photography, Theatre Design, Product Design, Web Design... Endless list of careers that reward creativity and innovative thinking.</a:t>
                      </a:r>
                      <a:endParaRPr lang="en-IE" dirty="0"/>
                    </a:p>
                    <a:p>
                      <a:endParaRPr lang="en-GB" dirty="0"/>
                    </a:p>
                  </a:txBody>
                  <a:tcPr/>
                </a:tc>
                <a:extLst>
                  <a:ext uri="{0D108BD9-81ED-4DB2-BD59-A6C34878D82A}">
                    <a16:rowId xmlns:a16="http://schemas.microsoft.com/office/drawing/2014/main" val="3012326244"/>
                  </a:ext>
                </a:extLst>
              </a:tr>
            </a:tbl>
          </a:graphicData>
        </a:graphic>
      </p:graphicFrame>
      <p:pic>
        <p:nvPicPr>
          <p:cNvPr id="13" name="Picture 12"/>
          <p:cNvPicPr>
            <a:picLocks noChangeAspect="1"/>
          </p:cNvPicPr>
          <p:nvPr/>
        </p:nvPicPr>
        <p:blipFill>
          <a:blip r:embed="rId2"/>
          <a:stretch>
            <a:fillRect/>
          </a:stretch>
        </p:blipFill>
        <p:spPr>
          <a:xfrm>
            <a:off x="7265439" y="351873"/>
            <a:ext cx="2466975" cy="1847850"/>
          </a:xfrm>
          <a:prstGeom prst="rect">
            <a:avLst/>
          </a:prstGeom>
        </p:spPr>
      </p:pic>
      <p:pic>
        <p:nvPicPr>
          <p:cNvPr id="12" name="Picture 11"/>
          <p:cNvPicPr>
            <a:picLocks noChangeAspect="1"/>
          </p:cNvPicPr>
          <p:nvPr/>
        </p:nvPicPr>
        <p:blipFill rotWithShape="1">
          <a:blip r:embed="rId3"/>
          <a:srcRect b="6089"/>
          <a:stretch/>
        </p:blipFill>
        <p:spPr>
          <a:xfrm>
            <a:off x="10104218" y="57479"/>
            <a:ext cx="1800225" cy="2248399"/>
          </a:xfrm>
          <a:prstGeom prst="rect">
            <a:avLst/>
          </a:prstGeom>
        </p:spPr>
      </p:pic>
    </p:spTree>
    <p:extLst>
      <p:ext uri="{BB962C8B-B14F-4D97-AF65-F5344CB8AC3E}">
        <p14:creationId xmlns:p14="http://schemas.microsoft.com/office/powerpoint/2010/main" val="1788029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4192-3112-4073-8539-0883C9D09953}"/>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Music</a:t>
            </a:r>
            <a:br>
              <a:rPr lang="en-GB" b="1" i="0" dirty="0">
                <a:solidFill>
                  <a:srgbClr val="222222"/>
                </a:solidFill>
                <a:effectLst/>
                <a:latin typeface="Montserrat" panose="00000500000000000000" pitchFamily="2" charset="0"/>
              </a:rPr>
            </a:br>
            <a:endParaRPr lang="en-GB" dirty="0"/>
          </a:p>
        </p:txBody>
      </p:sp>
      <p:sp>
        <p:nvSpPr>
          <p:cNvPr id="11" name="Content Placeholder 10"/>
          <p:cNvSpPr>
            <a:spLocks noGrp="1"/>
          </p:cNvSpPr>
          <p:nvPr>
            <p:ph idx="1"/>
          </p:nvPr>
        </p:nvSpPr>
        <p:spPr>
          <a:xfrm>
            <a:off x="0" y="1208690"/>
            <a:ext cx="12192000" cy="5649309"/>
          </a:xfrm>
        </p:spPr>
        <p:txBody>
          <a:bodyPr>
            <a:normAutofit/>
          </a:bodyPr>
          <a:lstStyle/>
          <a:p>
            <a:pPr marL="0" indent="0">
              <a:buNone/>
            </a:pPr>
            <a:endParaRPr lang="en-US" dirty="0"/>
          </a:p>
          <a:p>
            <a:pPr marL="0" indent="0">
              <a:buNone/>
            </a:pPr>
            <a:endParaRPr lang="en-US" dirty="0"/>
          </a:p>
        </p:txBody>
      </p:sp>
      <p:graphicFrame>
        <p:nvGraphicFramePr>
          <p:cNvPr id="5" name="Table 5">
            <a:extLst>
              <a:ext uri="{FF2B5EF4-FFF2-40B4-BE49-F238E27FC236}">
                <a16:creationId xmlns:a16="http://schemas.microsoft.com/office/drawing/2014/main" id="{0A4B2C0E-8E99-D563-8DA3-42AECB4832CB}"/>
              </a:ext>
            </a:extLst>
          </p:cNvPr>
          <p:cNvGraphicFramePr>
            <a:graphicFrameLocks noGrp="1"/>
          </p:cNvGraphicFramePr>
          <p:nvPr>
            <p:extLst>
              <p:ext uri="{D42A27DB-BD31-4B8C-83A1-F6EECF244321}">
                <p14:modId xmlns:p14="http://schemas.microsoft.com/office/powerpoint/2010/main" val="385830392"/>
              </p:ext>
            </p:extLst>
          </p:nvPr>
        </p:nvGraphicFramePr>
        <p:xfrm>
          <a:off x="171943" y="1265632"/>
          <a:ext cx="11687961" cy="5212080"/>
        </p:xfrm>
        <a:graphic>
          <a:graphicData uri="http://schemas.openxmlformats.org/drawingml/2006/table">
            <a:tbl>
              <a:tblPr firstRow="1" bandRow="1">
                <a:tableStyleId>{00A15C55-8517-42AA-B614-E9B94910E393}</a:tableStyleId>
              </a:tblPr>
              <a:tblGrid>
                <a:gridCol w="11687961">
                  <a:extLst>
                    <a:ext uri="{9D8B030D-6E8A-4147-A177-3AD203B41FA5}">
                      <a16:colId xmlns:a16="http://schemas.microsoft.com/office/drawing/2014/main" val="2193830713"/>
                    </a:ext>
                  </a:extLst>
                </a:gridCol>
              </a:tblGrid>
              <a:tr h="187475">
                <a:tc>
                  <a:txBody>
                    <a:bodyPr/>
                    <a:lstStyle/>
                    <a:p>
                      <a:pPr marL="0" indent="0">
                        <a:buNone/>
                      </a:pPr>
                      <a:r>
                        <a:rPr lang="en-US" b="1" dirty="0">
                          <a:solidFill>
                            <a:schemeClr val="tx1"/>
                          </a:solidFill>
                        </a:rPr>
                        <a:t>What is covered? </a:t>
                      </a:r>
                    </a:p>
                    <a:p>
                      <a:pPr marL="0" indent="0">
                        <a:buNone/>
                      </a:pPr>
                      <a:r>
                        <a:rPr lang="en-US" b="0" dirty="0">
                          <a:solidFill>
                            <a:schemeClr val="tx1"/>
                          </a:solidFill>
                        </a:rPr>
                        <a:t>The course is divided into 3 components: </a:t>
                      </a:r>
                    </a:p>
                    <a:p>
                      <a:pPr marL="0" indent="0">
                        <a:buNone/>
                      </a:pPr>
                      <a:r>
                        <a:rPr lang="en-US" b="0" u="sng" dirty="0">
                          <a:solidFill>
                            <a:schemeClr val="tx1"/>
                          </a:solidFill>
                        </a:rPr>
                        <a:t>Performing 50% </a:t>
                      </a:r>
                      <a:r>
                        <a:rPr lang="en-US" b="0" dirty="0">
                          <a:solidFill>
                            <a:schemeClr val="tx1"/>
                          </a:solidFill>
                        </a:rPr>
                        <a:t>Performing is fundamental therefore to the course and classwork </a:t>
                      </a:r>
                    </a:p>
                    <a:p>
                      <a:pPr marL="0" indent="0">
                        <a:buNone/>
                      </a:pPr>
                      <a:endParaRPr lang="en-US" b="0" dirty="0">
                        <a:solidFill>
                          <a:schemeClr val="tx1"/>
                        </a:solidFill>
                      </a:endParaRPr>
                    </a:p>
                    <a:p>
                      <a:pPr marL="0" indent="0">
                        <a:buNone/>
                      </a:pPr>
                      <a:r>
                        <a:rPr lang="en-US" b="0" u="sng" dirty="0">
                          <a:solidFill>
                            <a:schemeClr val="tx1"/>
                          </a:solidFill>
                        </a:rPr>
                        <a:t>Composing 25% </a:t>
                      </a:r>
                      <a:r>
                        <a:rPr lang="en-US" b="0" dirty="0">
                          <a:solidFill>
                            <a:schemeClr val="tx1"/>
                          </a:solidFill>
                        </a:rPr>
                        <a:t>This involves learning about the rudiments and Basic theories of Music. The students learn how to Compose a short melody and how to add backing Chords to a piece of Music. </a:t>
                      </a:r>
                    </a:p>
                    <a:p>
                      <a:pPr marL="0" indent="0">
                        <a:buNone/>
                      </a:pPr>
                      <a:endParaRPr lang="en-US" b="0" dirty="0">
                        <a:solidFill>
                          <a:schemeClr val="tx1"/>
                        </a:solidFill>
                      </a:endParaRPr>
                    </a:p>
                    <a:p>
                      <a:pPr marL="0" indent="0">
                        <a:buNone/>
                      </a:pPr>
                      <a:r>
                        <a:rPr lang="en-US" b="0" u="sng" dirty="0">
                          <a:solidFill>
                            <a:schemeClr val="tx1"/>
                          </a:solidFill>
                        </a:rPr>
                        <a:t>Listening 25% </a:t>
                      </a:r>
                      <a:r>
                        <a:rPr lang="en-US" b="0" dirty="0">
                          <a:solidFill>
                            <a:schemeClr val="tx1"/>
                          </a:solidFill>
                        </a:rPr>
                        <a:t>This involves </a:t>
                      </a:r>
                      <a:r>
                        <a:rPr lang="en-US" b="0" dirty="0" err="1">
                          <a:solidFill>
                            <a:schemeClr val="tx1"/>
                          </a:solidFill>
                        </a:rPr>
                        <a:t>analysing</a:t>
                      </a:r>
                      <a:r>
                        <a:rPr lang="en-US" b="0" dirty="0">
                          <a:solidFill>
                            <a:schemeClr val="tx1"/>
                          </a:solidFill>
                        </a:rPr>
                        <a:t> four different pieces of Music which includes Music by JS Bach,, Mozart, The Beatles and Queen. The students also study Irish Music and various other styles of Music </a:t>
                      </a:r>
                      <a:endParaRPr lang="en-GB" b="0" dirty="0">
                        <a:solidFill>
                          <a:schemeClr val="tx1"/>
                        </a:solidFill>
                      </a:endParaRPr>
                    </a:p>
                    <a:p>
                      <a:pPr marL="0" indent="0">
                        <a:buNone/>
                      </a:pPr>
                      <a:endParaRPr lang="en-US" b="0" dirty="0">
                        <a:solidFill>
                          <a:schemeClr val="tx1"/>
                        </a:solidFill>
                      </a:endParaRPr>
                    </a:p>
                  </a:txBody>
                  <a:tcPr>
                    <a:solidFill>
                      <a:schemeClr val="bg1"/>
                    </a:solidFill>
                  </a:tcPr>
                </a:tc>
                <a:extLst>
                  <a:ext uri="{0D108BD9-81ED-4DB2-BD59-A6C34878D82A}">
                    <a16:rowId xmlns:a16="http://schemas.microsoft.com/office/drawing/2014/main" val="1529229726"/>
                  </a:ext>
                </a:extLst>
              </a:tr>
              <a:tr h="370840">
                <a:tc>
                  <a:txBody>
                    <a:bodyPr/>
                    <a:lstStyle/>
                    <a:p>
                      <a:pPr marL="0" indent="0">
                        <a:buNone/>
                      </a:pPr>
                      <a:r>
                        <a:rPr lang="en-US" b="1" dirty="0"/>
                        <a:t>Examination:</a:t>
                      </a:r>
                      <a:r>
                        <a:rPr lang="en-US" dirty="0"/>
                        <a:t> The Practical exam is 50% of the overall mark and each student performs either 6 pieces on 1 Instrument, or 4 + 4 on two different instruments. This exam takes place on the March/April before the Written exams. </a:t>
                      </a:r>
                    </a:p>
                    <a:p>
                      <a:pPr marL="0" indent="0">
                        <a:buNone/>
                      </a:pPr>
                      <a:endParaRPr lang="en-US" dirty="0"/>
                    </a:p>
                    <a:p>
                      <a:pPr marL="0" indent="0">
                        <a:buNone/>
                      </a:pPr>
                      <a:r>
                        <a:rPr lang="en-US" dirty="0"/>
                        <a:t>The written exam is in two parts: </a:t>
                      </a:r>
                    </a:p>
                    <a:p>
                      <a:pPr marL="0" indent="0">
                        <a:buNone/>
                      </a:pPr>
                      <a:r>
                        <a:rPr lang="en-US" dirty="0"/>
                        <a:t>The Composing paper and The Listening paper </a:t>
                      </a:r>
                    </a:p>
                    <a:p>
                      <a:endParaRPr lang="en-GB" dirty="0">
                        <a:solidFill>
                          <a:schemeClr val="tx1"/>
                        </a:solidFill>
                      </a:endParaRPr>
                    </a:p>
                  </a:txBody>
                  <a:tcPr/>
                </a:tc>
                <a:extLst>
                  <a:ext uri="{0D108BD9-81ED-4DB2-BD59-A6C34878D82A}">
                    <a16:rowId xmlns:a16="http://schemas.microsoft.com/office/drawing/2014/main" val="26707584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Careers/Courses: </a:t>
                      </a:r>
                      <a:r>
                        <a:rPr lang="en-US" dirty="0"/>
                        <a:t>Arranger, performer, teacher, composer, music producer, advertising, sound engineer</a:t>
                      </a:r>
                      <a:endParaRPr lang="en-IE" dirty="0"/>
                    </a:p>
                    <a:p>
                      <a:endParaRPr lang="en-GB" dirty="0">
                        <a:solidFill>
                          <a:schemeClr val="tx1"/>
                        </a:solidFill>
                      </a:endParaRPr>
                    </a:p>
                  </a:txBody>
                  <a:tcPr/>
                </a:tc>
                <a:extLst>
                  <a:ext uri="{0D108BD9-81ED-4DB2-BD59-A6C34878D82A}">
                    <a16:rowId xmlns:a16="http://schemas.microsoft.com/office/drawing/2014/main" val="2174463347"/>
                  </a:ext>
                </a:extLst>
              </a:tr>
            </a:tbl>
          </a:graphicData>
        </a:graphic>
      </p:graphicFrame>
      <p:pic>
        <p:nvPicPr>
          <p:cNvPr id="13" name="Picture 12"/>
          <p:cNvPicPr>
            <a:picLocks noChangeAspect="1"/>
          </p:cNvPicPr>
          <p:nvPr/>
        </p:nvPicPr>
        <p:blipFill>
          <a:blip r:embed="rId2"/>
          <a:stretch>
            <a:fillRect/>
          </a:stretch>
        </p:blipFill>
        <p:spPr>
          <a:xfrm>
            <a:off x="6447439" y="146204"/>
            <a:ext cx="2933700" cy="1562100"/>
          </a:xfrm>
          <a:prstGeom prst="rect">
            <a:avLst/>
          </a:prstGeom>
        </p:spPr>
      </p:pic>
      <p:pic>
        <p:nvPicPr>
          <p:cNvPr id="12" name="Picture 11"/>
          <p:cNvPicPr>
            <a:picLocks noChangeAspect="1"/>
          </p:cNvPicPr>
          <p:nvPr/>
        </p:nvPicPr>
        <p:blipFill>
          <a:blip r:embed="rId3"/>
          <a:stretch>
            <a:fillRect/>
          </a:stretch>
        </p:blipFill>
        <p:spPr>
          <a:xfrm>
            <a:off x="9553082" y="146204"/>
            <a:ext cx="2466975" cy="1847850"/>
          </a:xfrm>
          <a:prstGeom prst="rect">
            <a:avLst/>
          </a:prstGeom>
        </p:spPr>
      </p:pic>
    </p:spTree>
    <p:extLst>
      <p:ext uri="{BB962C8B-B14F-4D97-AF65-F5344CB8AC3E}">
        <p14:creationId xmlns:p14="http://schemas.microsoft.com/office/powerpoint/2010/main" val="3405814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F3CE-3BA1-4CDB-9BD7-2CFF255E6E45}"/>
              </a:ext>
            </a:extLst>
          </p:cNvPr>
          <p:cNvSpPr>
            <a:spLocks noGrp="1"/>
          </p:cNvSpPr>
          <p:nvPr>
            <p:ph type="title"/>
          </p:nvPr>
        </p:nvSpPr>
        <p:spPr>
          <a:xfrm>
            <a:off x="231494" y="162997"/>
            <a:ext cx="5424986" cy="1038006"/>
          </a:xfrm>
        </p:spPr>
        <p:txBody>
          <a:bodyPr/>
          <a:lstStyle/>
          <a:p>
            <a:r>
              <a:rPr lang="en-GB" b="1" i="0" dirty="0">
                <a:solidFill>
                  <a:schemeClr val="accent6">
                    <a:lumMod val="75000"/>
                  </a:schemeClr>
                </a:solidFill>
                <a:effectLst/>
                <a:latin typeface="Montserrat" panose="00000500000000000000" pitchFamily="2" charset="0"/>
              </a:rPr>
              <a:t>Languages Group</a:t>
            </a:r>
            <a:endParaRPr lang="en-GB" dirty="0">
              <a:solidFill>
                <a:schemeClr val="accent6">
                  <a:lumMod val="75000"/>
                </a:schemeClr>
              </a:solidFill>
            </a:endParaRPr>
          </a:p>
        </p:txBody>
      </p:sp>
      <p:sp>
        <p:nvSpPr>
          <p:cNvPr id="7" name="Content Placeholder 6">
            <a:extLst>
              <a:ext uri="{FF2B5EF4-FFF2-40B4-BE49-F238E27FC236}">
                <a16:creationId xmlns:a16="http://schemas.microsoft.com/office/drawing/2014/main" id="{994EB64E-BCEC-483D-AE22-24B2B43B23D7}"/>
              </a:ext>
            </a:extLst>
          </p:cNvPr>
          <p:cNvSpPr>
            <a:spLocks noGrp="1"/>
          </p:cNvSpPr>
          <p:nvPr>
            <p:ph sz="half" idx="1"/>
          </p:nvPr>
        </p:nvSpPr>
        <p:spPr>
          <a:xfrm>
            <a:off x="231494" y="1024730"/>
            <a:ext cx="6182954" cy="5670273"/>
          </a:xfrm>
        </p:spPr>
        <p:txBody>
          <a:bodyPr>
            <a:noAutofit/>
          </a:bodyPr>
          <a:lstStyle/>
          <a:p>
            <a:pPr marL="0" indent="0" algn="just">
              <a:buNone/>
            </a:pPr>
            <a:r>
              <a:rPr lang="en-GB" sz="1600" b="0" i="0" dirty="0">
                <a:effectLst/>
                <a:latin typeface="Lato" panose="020F0502020204030203" pitchFamily="34" charset="0"/>
              </a:rPr>
              <a:t>It is widely believed that if a student does not study a language for the Leaving Cert they will not be able to attend third level - this is not entirely the case, however the decision to drop a language should not be taken lightly.</a:t>
            </a:r>
          </a:p>
          <a:p>
            <a:pPr marL="0" indent="0" algn="l">
              <a:buNone/>
            </a:pPr>
            <a:endParaRPr lang="en-GB" sz="1600" b="1" i="0" dirty="0">
              <a:effectLst/>
              <a:latin typeface="Lato" panose="020F0502020204030203" pitchFamily="34" charset="0"/>
            </a:endParaRPr>
          </a:p>
          <a:p>
            <a:pPr marL="0" indent="0" algn="l">
              <a:buNone/>
            </a:pPr>
            <a:r>
              <a:rPr lang="en-GB" sz="1600" b="1" i="0" dirty="0">
                <a:effectLst/>
                <a:latin typeface="Lato" panose="020F0502020204030203" pitchFamily="34" charset="0"/>
              </a:rPr>
              <a:t>Impact of Dropping a Language</a:t>
            </a:r>
            <a:endParaRPr lang="en-GB" sz="1600" b="0" i="0" dirty="0">
              <a:effectLst/>
              <a:latin typeface="Lato" panose="020F0502020204030203" pitchFamily="34" charset="0"/>
            </a:endParaRPr>
          </a:p>
          <a:p>
            <a:pPr marL="0" indent="0">
              <a:buNone/>
            </a:pPr>
            <a:r>
              <a:rPr lang="en-GB" sz="1600" b="0" i="0" dirty="0">
                <a:effectLst/>
                <a:latin typeface="Lato" panose="020F0502020204030203" pitchFamily="34" charset="0"/>
              </a:rPr>
              <a:t>Most third level colleges do not require entrants to have a European language in order to meet the matriculation, or minimum entry requirement.</a:t>
            </a:r>
          </a:p>
          <a:p>
            <a:pPr marL="0" indent="0">
              <a:buNone/>
            </a:pPr>
            <a:r>
              <a:rPr lang="en-GB" sz="1600" b="0" i="0" dirty="0">
                <a:effectLst/>
                <a:latin typeface="Lato" panose="020F0502020204030203" pitchFamily="34" charset="0"/>
              </a:rPr>
              <a:t>At Trinity College Dublin, students are required to pass English </a:t>
            </a:r>
            <a:r>
              <a:rPr lang="en-GB" sz="1600" b="1" i="0" dirty="0">
                <a:effectLst/>
                <a:latin typeface="Lato" panose="020F0502020204030203" pitchFamily="34" charset="0"/>
              </a:rPr>
              <a:t>and</a:t>
            </a:r>
            <a:r>
              <a:rPr lang="en-GB" sz="1600" b="0" i="0" dirty="0">
                <a:effectLst/>
                <a:latin typeface="Lato" panose="020F0502020204030203" pitchFamily="34" charset="0"/>
              </a:rPr>
              <a:t> another language, and Maths </a:t>
            </a:r>
            <a:r>
              <a:rPr lang="en-GB" sz="1600" b="1" i="0" dirty="0">
                <a:effectLst/>
                <a:latin typeface="Lato" panose="020F0502020204030203" pitchFamily="34" charset="0"/>
              </a:rPr>
              <a:t>or</a:t>
            </a:r>
            <a:r>
              <a:rPr lang="en-GB" sz="1600" b="0" i="0" dirty="0">
                <a:effectLst/>
                <a:latin typeface="Lato" panose="020F0502020204030203" pitchFamily="34" charset="0"/>
              </a:rPr>
              <a:t> Latin.</a:t>
            </a:r>
          </a:p>
          <a:p>
            <a:pPr marL="0" indent="0">
              <a:buNone/>
            </a:pPr>
            <a:r>
              <a:rPr lang="en-GB" sz="1600" b="0" i="0" dirty="0">
                <a:effectLst/>
                <a:latin typeface="Lato" panose="020F0502020204030203" pitchFamily="34" charset="0"/>
              </a:rPr>
              <a:t>The matriculation requirements for DCU are Maths </a:t>
            </a:r>
            <a:r>
              <a:rPr lang="en-GB" sz="1600" b="1" i="0" dirty="0">
                <a:effectLst/>
                <a:latin typeface="Lato" panose="020F0502020204030203" pitchFamily="34" charset="0"/>
              </a:rPr>
              <a:t>and</a:t>
            </a:r>
            <a:r>
              <a:rPr lang="en-GB" sz="1600" b="0" i="0" dirty="0">
                <a:effectLst/>
                <a:latin typeface="Lato" panose="020F0502020204030203" pitchFamily="34" charset="0"/>
              </a:rPr>
              <a:t> English </a:t>
            </a:r>
            <a:r>
              <a:rPr lang="en-GB" sz="1600" b="1" i="0" dirty="0">
                <a:effectLst/>
                <a:latin typeface="Lato" panose="020F0502020204030203" pitchFamily="34" charset="0"/>
              </a:rPr>
              <a:t>or</a:t>
            </a:r>
            <a:r>
              <a:rPr lang="en-GB" sz="1600" b="0" i="0" dirty="0">
                <a:effectLst/>
                <a:latin typeface="Lato" panose="020F0502020204030203" pitchFamily="34" charset="0"/>
              </a:rPr>
              <a:t> Irish.</a:t>
            </a:r>
          </a:p>
          <a:p>
            <a:pPr marL="0" indent="0">
              <a:buNone/>
            </a:pPr>
            <a:r>
              <a:rPr lang="en-GB" sz="1600" b="0" i="0" dirty="0">
                <a:effectLst/>
                <a:latin typeface="Lato" panose="020F0502020204030203" pitchFamily="34" charset="0"/>
              </a:rPr>
              <a:t>UL requires students to have English, Maths </a:t>
            </a:r>
            <a:r>
              <a:rPr lang="en-GB" sz="1600" b="1" i="0" dirty="0">
                <a:effectLst/>
                <a:latin typeface="Lato" panose="020F0502020204030203" pitchFamily="34" charset="0"/>
              </a:rPr>
              <a:t>and</a:t>
            </a:r>
            <a:r>
              <a:rPr lang="en-GB" sz="1600" b="0" i="0" dirty="0">
                <a:effectLst/>
                <a:latin typeface="Lato" panose="020F0502020204030203" pitchFamily="34" charset="0"/>
              </a:rPr>
              <a:t> Irish </a:t>
            </a:r>
            <a:r>
              <a:rPr lang="en-GB" sz="1600" b="1" i="0" dirty="0">
                <a:effectLst/>
                <a:latin typeface="Lato" panose="020F0502020204030203" pitchFamily="34" charset="0"/>
              </a:rPr>
              <a:t>or</a:t>
            </a:r>
            <a:r>
              <a:rPr lang="en-GB" sz="1600" b="0" i="0" dirty="0">
                <a:effectLst/>
                <a:latin typeface="Lato" panose="020F0502020204030203" pitchFamily="34" charset="0"/>
              </a:rPr>
              <a:t> another language.</a:t>
            </a:r>
          </a:p>
          <a:p>
            <a:pPr marL="0" indent="0">
              <a:buNone/>
            </a:pPr>
            <a:r>
              <a:rPr lang="en-GB" sz="1600" b="0" i="0" dirty="0">
                <a:effectLst/>
                <a:latin typeface="Lato" panose="020F0502020204030203" pitchFamily="34" charset="0"/>
              </a:rPr>
              <a:t>So, a student who does not take a foreign language at Leaving Cert will typically meet the entry requirements for these universities, as long as they take </a:t>
            </a:r>
            <a:r>
              <a:rPr lang="en-GB" sz="1600" b="1" i="0" dirty="0">
                <a:effectLst/>
                <a:latin typeface="Lato" panose="020F0502020204030203" pitchFamily="34" charset="0"/>
              </a:rPr>
              <a:t>Irish</a:t>
            </a:r>
            <a:r>
              <a:rPr lang="en-GB" sz="1600" b="0" i="0" dirty="0">
                <a:effectLst/>
                <a:latin typeface="Lato" panose="020F0502020204030203" pitchFamily="34" charset="0"/>
              </a:rPr>
              <a:t>, or have an </a:t>
            </a:r>
            <a:r>
              <a:rPr lang="en-GB" sz="1600" b="1" i="0" dirty="0">
                <a:effectLst/>
                <a:latin typeface="Lato" panose="020F0502020204030203" pitchFamily="34" charset="0"/>
              </a:rPr>
              <a:t>Irish exemption</a:t>
            </a:r>
            <a:r>
              <a:rPr lang="en-GB" sz="1600" b="0" i="0" dirty="0">
                <a:effectLst/>
                <a:latin typeface="Lato" panose="020F0502020204030203" pitchFamily="34" charset="0"/>
              </a:rPr>
              <a:t>.</a:t>
            </a:r>
          </a:p>
          <a:p>
            <a:pPr marL="0" indent="0">
              <a:buNone/>
            </a:pPr>
            <a:r>
              <a:rPr lang="en-GB" sz="1600" b="1" dirty="0">
                <a:latin typeface="Lato" panose="020F0502020204030203" pitchFamily="34" charset="0"/>
              </a:rPr>
              <a:t>NB: NUI Colleges</a:t>
            </a:r>
            <a:r>
              <a:rPr lang="en-GB" sz="1600" dirty="0">
                <a:latin typeface="Lato" panose="020F0502020204030203" pitchFamily="34" charset="0"/>
              </a:rPr>
              <a:t> require a MFL for many </a:t>
            </a:r>
            <a:r>
              <a:rPr lang="en-GB" sz="1600" u="sng" dirty="0">
                <a:latin typeface="Lato" panose="020F0502020204030203" pitchFamily="34" charset="0"/>
              </a:rPr>
              <a:t>but not all </a:t>
            </a:r>
            <a:r>
              <a:rPr lang="en-GB" sz="1600" dirty="0">
                <a:latin typeface="Lato" panose="020F0502020204030203" pitchFamily="34" charset="0"/>
              </a:rPr>
              <a:t>courses; use </a:t>
            </a:r>
            <a:r>
              <a:rPr lang="en-GB" sz="1600" dirty="0" err="1">
                <a:latin typeface="Lato" panose="020F0502020204030203" pitchFamily="34" charset="0"/>
              </a:rPr>
              <a:t>Qualifax</a:t>
            </a:r>
            <a:r>
              <a:rPr lang="en-GB" sz="1600" dirty="0">
                <a:latin typeface="Lato" panose="020F0502020204030203" pitchFamily="34" charset="0"/>
              </a:rPr>
              <a:t>/Careers Portal to cross check requirements for your course of interest</a:t>
            </a:r>
            <a:endParaRPr lang="en-GB" sz="1600" b="0" i="0" dirty="0">
              <a:effectLst/>
              <a:latin typeface="Lato" panose="020F0502020204030203" pitchFamily="34" charset="0"/>
            </a:endParaRPr>
          </a:p>
        </p:txBody>
      </p:sp>
      <p:sp>
        <p:nvSpPr>
          <p:cNvPr id="8" name="Content Placeholder 7">
            <a:extLst>
              <a:ext uri="{FF2B5EF4-FFF2-40B4-BE49-F238E27FC236}">
                <a16:creationId xmlns:a16="http://schemas.microsoft.com/office/drawing/2014/main" id="{9EDCD0AC-999D-434F-A5EB-114152AC7385}"/>
              </a:ext>
            </a:extLst>
          </p:cNvPr>
          <p:cNvSpPr>
            <a:spLocks noGrp="1"/>
          </p:cNvSpPr>
          <p:nvPr>
            <p:ph sz="half" idx="2"/>
          </p:nvPr>
        </p:nvSpPr>
        <p:spPr>
          <a:xfrm>
            <a:off x="6616146" y="2784143"/>
            <a:ext cx="5344359" cy="3910861"/>
          </a:xfrm>
        </p:spPr>
        <p:txBody>
          <a:bodyPr>
            <a:normAutofit fontScale="47500" lnSpcReduction="20000"/>
          </a:bodyPr>
          <a:lstStyle/>
          <a:p>
            <a:pPr marL="0" indent="0" algn="l">
              <a:buNone/>
            </a:pPr>
            <a:r>
              <a:rPr lang="en-GB" sz="3400" b="1" i="0" dirty="0">
                <a:effectLst/>
                <a:latin typeface="Lato" panose="020F0502020204030203" pitchFamily="34" charset="0"/>
              </a:rPr>
              <a:t>Exemption from Irish</a:t>
            </a:r>
            <a:endParaRPr lang="en-GB" sz="3400" b="0" i="0" dirty="0">
              <a:effectLst/>
              <a:latin typeface="Lato" panose="020F0502020204030203" pitchFamily="34" charset="0"/>
            </a:endParaRPr>
          </a:p>
          <a:p>
            <a:pPr marL="0" indent="0" algn="l">
              <a:buNone/>
            </a:pPr>
            <a:r>
              <a:rPr lang="en-GB" sz="3400" b="0" i="0" dirty="0">
                <a:effectLst/>
                <a:latin typeface="Lato" panose="020F0502020204030203" pitchFamily="34" charset="0"/>
              </a:rPr>
              <a:t>A student with an Irish exemption may apply for an exemption from the requirement to present Irish as a matriculation subject from the university they will be applying to</a:t>
            </a:r>
          </a:p>
          <a:p>
            <a:pPr marL="0" indent="0" algn="l">
              <a:buNone/>
            </a:pPr>
            <a:endParaRPr lang="en-GB" b="0" i="0" dirty="0">
              <a:effectLst/>
              <a:latin typeface="Lato" panose="020F0502020204030203" pitchFamily="34" charset="0"/>
            </a:endParaRPr>
          </a:p>
          <a:p>
            <a:pPr marL="0" indent="0" algn="l">
              <a:buNone/>
            </a:pPr>
            <a:r>
              <a:rPr lang="en-GB" sz="3400" b="0" i="0" dirty="0">
                <a:effectLst/>
                <a:latin typeface="Calibri  "/>
              </a:rPr>
              <a:t>The </a:t>
            </a:r>
            <a:r>
              <a:rPr lang="en-GB" sz="3400" b="1" i="0" dirty="0">
                <a:effectLst/>
                <a:latin typeface="Calibri  "/>
              </a:rPr>
              <a:t>Technological Universities </a:t>
            </a:r>
            <a:r>
              <a:rPr lang="en-GB" sz="3400" b="0" i="0" dirty="0">
                <a:effectLst/>
                <a:latin typeface="Calibri  "/>
              </a:rPr>
              <a:t>generally expect students to have O6/H7 in English and Maths - not choosing a language should have </a:t>
            </a:r>
            <a:r>
              <a:rPr lang="en-GB" sz="3400" b="1" i="0" dirty="0">
                <a:effectLst/>
                <a:latin typeface="Calibri  "/>
              </a:rPr>
              <a:t>no impact</a:t>
            </a:r>
            <a:r>
              <a:rPr lang="en-GB" sz="3400" b="0" i="0" dirty="0">
                <a:effectLst/>
                <a:latin typeface="Calibri  "/>
              </a:rPr>
              <a:t> on a candidate's ability to get place in one of their programmes.</a:t>
            </a:r>
          </a:p>
          <a:p>
            <a:pPr marL="0" indent="0" algn="l">
              <a:buNone/>
            </a:pPr>
            <a:r>
              <a:rPr lang="en-GB" sz="3400" b="1" i="0" dirty="0">
                <a:effectLst/>
                <a:latin typeface="Calibri  "/>
              </a:rPr>
              <a:t>PLC</a:t>
            </a:r>
            <a:r>
              <a:rPr lang="en-GB" sz="3400" b="0" i="0" dirty="0">
                <a:effectLst/>
                <a:latin typeface="Calibri  "/>
              </a:rPr>
              <a:t> colleges </a:t>
            </a:r>
            <a:r>
              <a:rPr lang="en-GB" sz="3400" b="1" i="0" dirty="0">
                <a:effectLst/>
                <a:latin typeface="Calibri  "/>
              </a:rPr>
              <a:t>do not require</a:t>
            </a:r>
            <a:r>
              <a:rPr lang="en-GB" sz="3400" b="0" i="0" dirty="0">
                <a:effectLst/>
                <a:latin typeface="Calibri  "/>
              </a:rPr>
              <a:t> students to have taken a language.</a:t>
            </a:r>
          </a:p>
          <a:p>
            <a:pPr marL="0" indent="0" algn="l">
              <a:buNone/>
            </a:pPr>
            <a:r>
              <a:rPr lang="en-GB" sz="3400" b="0" i="0" dirty="0">
                <a:effectLst/>
                <a:latin typeface="Calibri  "/>
              </a:rPr>
              <a:t>A modern European language will also be required for application to cadetships in the </a:t>
            </a:r>
            <a:r>
              <a:rPr lang="en-GB" sz="3400" b="1" i="0" u="none" strike="noStrike" dirty="0">
                <a:effectLst/>
                <a:latin typeface="Calibri  "/>
                <a:hlinkClick r:id="rId2">
                  <a:extLst>
                    <a:ext uri="{A12FA001-AC4F-418D-AE19-62706E023703}">
                      <ahyp:hlinkClr xmlns:ahyp="http://schemas.microsoft.com/office/drawing/2018/hyperlinkcolor" val="tx"/>
                    </a:ext>
                  </a:extLst>
                </a:hlinkClick>
              </a:rPr>
              <a:t>Defence Forces</a:t>
            </a:r>
            <a:r>
              <a:rPr lang="en-GB" sz="3400" b="0" i="0" dirty="0">
                <a:effectLst/>
                <a:latin typeface="Calibri  "/>
              </a:rPr>
              <a:t>.</a:t>
            </a:r>
          </a:p>
          <a:p>
            <a:pPr marL="0" indent="0" algn="l">
              <a:buNone/>
            </a:pPr>
            <a:r>
              <a:rPr lang="en-GB" sz="3400" b="0" i="0" dirty="0">
                <a:effectLst/>
                <a:latin typeface="Calibri  "/>
              </a:rPr>
              <a:t>So, while not choosing a language will not affect entry to the majority of third level institutions, it will restrict choice to some extent.</a:t>
            </a:r>
          </a:p>
        </p:txBody>
      </p:sp>
      <p:pic>
        <p:nvPicPr>
          <p:cNvPr id="9" name="Picture 8">
            <a:extLst>
              <a:ext uri="{FF2B5EF4-FFF2-40B4-BE49-F238E27FC236}">
                <a16:creationId xmlns:a16="http://schemas.microsoft.com/office/drawing/2014/main" id="{920AC592-410F-48A4-A047-42397159258B}"/>
              </a:ext>
            </a:extLst>
          </p:cNvPr>
          <p:cNvPicPr>
            <a:picLocks noChangeAspect="1"/>
          </p:cNvPicPr>
          <p:nvPr/>
        </p:nvPicPr>
        <p:blipFill>
          <a:blip r:embed="rId3"/>
          <a:stretch>
            <a:fillRect/>
          </a:stretch>
        </p:blipFill>
        <p:spPr>
          <a:xfrm>
            <a:off x="7230925" y="413757"/>
            <a:ext cx="4114799" cy="1952625"/>
          </a:xfrm>
          <a:prstGeom prst="rect">
            <a:avLst/>
          </a:prstGeom>
        </p:spPr>
      </p:pic>
    </p:spTree>
    <p:extLst>
      <p:ext uri="{BB962C8B-B14F-4D97-AF65-F5344CB8AC3E}">
        <p14:creationId xmlns:p14="http://schemas.microsoft.com/office/powerpoint/2010/main" val="1817126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FB3F-A25C-442D-B51A-28E7C204849C}"/>
              </a:ext>
            </a:extLst>
          </p:cNvPr>
          <p:cNvSpPr>
            <a:spLocks noGrp="1"/>
          </p:cNvSpPr>
          <p:nvPr>
            <p:ph type="title"/>
          </p:nvPr>
        </p:nvSpPr>
        <p:spPr/>
        <p:txBody>
          <a:bodyPr>
            <a:normAutofit fontScale="90000"/>
          </a:bodyPr>
          <a:lstStyle/>
          <a:p>
            <a:r>
              <a:rPr lang="en-GB" b="1" i="0">
                <a:effectLst/>
                <a:latin typeface="Montserrat" panose="00000500000000000000" pitchFamily="2" charset="0"/>
              </a:rPr>
              <a:t>Leaving Certificate</a:t>
            </a:r>
            <a:br>
              <a:rPr lang="en-GB" b="1" i="0">
                <a:effectLst/>
                <a:latin typeface="Montserrat" panose="00000500000000000000" pitchFamily="2" charset="0"/>
              </a:rPr>
            </a:br>
            <a:r>
              <a:rPr lang="en-GB" b="1" i="0" u="none" strike="noStrike">
                <a:effectLst/>
                <a:latin typeface="Montserrat" panose="00000500000000000000" pitchFamily="2" charset="0"/>
              </a:rPr>
              <a:t>French &amp; German</a:t>
            </a:r>
            <a:br>
              <a:rPr lang="en-GB" b="1" i="0">
                <a:solidFill>
                  <a:srgbClr val="222222"/>
                </a:solidFill>
                <a:effectLst/>
                <a:latin typeface="Montserrat" panose="00000500000000000000" pitchFamily="2" charset="0"/>
              </a:rPr>
            </a:br>
            <a:endParaRPr lang="en-GB" dirty="0"/>
          </a:p>
        </p:txBody>
      </p:sp>
      <p:sp>
        <p:nvSpPr>
          <p:cNvPr id="11" name="Content Placeholder 10"/>
          <p:cNvSpPr>
            <a:spLocks noGrp="1"/>
          </p:cNvSpPr>
          <p:nvPr>
            <p:ph idx="1"/>
          </p:nvPr>
        </p:nvSpPr>
        <p:spPr>
          <a:xfrm>
            <a:off x="105103" y="1250732"/>
            <a:ext cx="12086897" cy="5607268"/>
          </a:xfrm>
        </p:spPr>
        <p:txBody>
          <a:bodyPr vert="horz" lIns="91440" tIns="45720" rIns="91440" bIns="45720" rtlCol="0" anchor="t">
            <a:normAutofit/>
          </a:bodyPr>
          <a:lstStyle/>
          <a:p>
            <a:pPr marL="514350" indent="-514350">
              <a:buAutoNum type="arabicPeriod"/>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CECA8220-36D0-0496-5B6E-58AA9EC5AFE8}"/>
              </a:ext>
            </a:extLst>
          </p:cNvPr>
          <p:cNvGraphicFramePr>
            <a:graphicFrameLocks noGrp="1"/>
          </p:cNvGraphicFramePr>
          <p:nvPr>
            <p:extLst>
              <p:ext uri="{D42A27DB-BD31-4B8C-83A1-F6EECF244321}">
                <p14:modId xmlns:p14="http://schemas.microsoft.com/office/powerpoint/2010/main" val="1504583708"/>
              </p:ext>
            </p:extLst>
          </p:nvPr>
        </p:nvGraphicFramePr>
        <p:xfrm>
          <a:off x="496258" y="1429349"/>
          <a:ext cx="11158930" cy="5063525"/>
        </p:xfrm>
        <a:graphic>
          <a:graphicData uri="http://schemas.openxmlformats.org/drawingml/2006/table">
            <a:tbl>
              <a:tblPr firstRow="1" bandRow="1">
                <a:tableStyleId>{8A107856-5554-42FB-B03E-39F5DBC370BA}</a:tableStyleId>
              </a:tblPr>
              <a:tblGrid>
                <a:gridCol w="11158930">
                  <a:extLst>
                    <a:ext uri="{9D8B030D-6E8A-4147-A177-3AD203B41FA5}">
                      <a16:colId xmlns:a16="http://schemas.microsoft.com/office/drawing/2014/main" val="3781139340"/>
                    </a:ext>
                  </a:extLst>
                </a:gridCol>
              </a:tblGrid>
              <a:tr h="2004312">
                <a:tc>
                  <a:txBody>
                    <a:bodyPr/>
                    <a:lstStyle/>
                    <a:p>
                      <a:pPr marL="0" indent="0">
                        <a:buNone/>
                      </a:pPr>
                      <a:r>
                        <a:rPr lang="en-US" sz="2000" b="1" dirty="0"/>
                        <a:t>What is covered?</a:t>
                      </a:r>
                    </a:p>
                    <a:p>
                      <a:pPr marL="0" indent="0">
                        <a:buNone/>
                      </a:pPr>
                      <a:r>
                        <a:rPr lang="en-US" sz="2000" b="0" dirty="0"/>
                        <a:t>Three components:</a:t>
                      </a:r>
                      <a:endParaRPr lang="en-US" sz="2000" b="0" dirty="0">
                        <a:cs typeface="Calibri"/>
                      </a:endParaRPr>
                    </a:p>
                    <a:p>
                      <a:pPr marL="514350" indent="-514350">
                        <a:buAutoNum type="arabicPeriod"/>
                      </a:pPr>
                      <a:r>
                        <a:rPr lang="en-US" sz="2000" b="0" dirty="0"/>
                        <a:t>Basic Communicative Proficiency </a:t>
                      </a:r>
                    </a:p>
                    <a:p>
                      <a:pPr marL="514350" indent="-514350">
                        <a:buAutoNum type="arabicPeriod"/>
                      </a:pPr>
                      <a:r>
                        <a:rPr lang="en-US" sz="2000" b="0" dirty="0"/>
                        <a:t>Language Awareness </a:t>
                      </a:r>
                      <a:endParaRPr lang="en-US" sz="2000" b="0" dirty="0">
                        <a:cs typeface="Calibri"/>
                      </a:endParaRPr>
                    </a:p>
                    <a:p>
                      <a:pPr marL="514350" indent="-514350">
                        <a:buAutoNum type="arabicPeriod"/>
                      </a:pPr>
                      <a:r>
                        <a:rPr lang="en-US" sz="2000" b="0" dirty="0"/>
                        <a:t>Cultural Awareness </a:t>
                      </a:r>
                      <a:endParaRPr lang="en-US" sz="2000" b="0" dirty="0">
                        <a:cs typeface="Calibri"/>
                      </a:endParaRPr>
                    </a:p>
                    <a:p>
                      <a:endParaRPr lang="en-GB" sz="2000" dirty="0"/>
                    </a:p>
                  </a:txBody>
                  <a:tcPr>
                    <a:solidFill>
                      <a:schemeClr val="bg1"/>
                    </a:solidFill>
                  </a:tcPr>
                </a:tc>
                <a:extLst>
                  <a:ext uri="{0D108BD9-81ED-4DB2-BD59-A6C34878D82A}">
                    <a16:rowId xmlns:a16="http://schemas.microsoft.com/office/drawing/2014/main" val="1035383058"/>
                  </a:ext>
                </a:extLst>
              </a:tr>
              <a:tr h="2004312">
                <a:tc>
                  <a:txBody>
                    <a:bodyPr/>
                    <a:lstStyle/>
                    <a:p>
                      <a:pPr marL="0" indent="0">
                        <a:buNone/>
                      </a:pPr>
                      <a:r>
                        <a:rPr lang="en-US" sz="2000" b="1" dirty="0"/>
                        <a:t>Examination: </a:t>
                      </a:r>
                      <a:endParaRPr lang="en-US" sz="2000" b="1" dirty="0">
                        <a:cs typeface="Calibri"/>
                      </a:endParaRPr>
                    </a:p>
                    <a:p>
                      <a:pPr marL="0" indent="0">
                        <a:buNone/>
                      </a:pPr>
                      <a:r>
                        <a:rPr lang="en-US" sz="2000" dirty="0"/>
                        <a:t>Written Exam: 2.5 </a:t>
                      </a:r>
                      <a:r>
                        <a:rPr lang="en-US" sz="2000" dirty="0" err="1"/>
                        <a:t>hrs</a:t>
                      </a:r>
                      <a:r>
                        <a:rPr lang="en-US" sz="2000" dirty="0"/>
                        <a:t> (55%). </a:t>
                      </a:r>
                      <a:endParaRPr lang="en-US" sz="2000" dirty="0">
                        <a:cs typeface="Calibri"/>
                      </a:endParaRPr>
                    </a:p>
                    <a:p>
                      <a:pPr marL="0" indent="0">
                        <a:buNone/>
                      </a:pPr>
                      <a:r>
                        <a:rPr lang="en-US" sz="2000" dirty="0"/>
                        <a:t>Aural: 30 mins (H.L: 20%; O.L: 25%) </a:t>
                      </a:r>
                      <a:endParaRPr lang="en-US" sz="2000" dirty="0">
                        <a:cs typeface="Calibri"/>
                      </a:endParaRPr>
                    </a:p>
                    <a:p>
                      <a:pPr marL="0" indent="0">
                        <a:buNone/>
                      </a:pPr>
                      <a:r>
                        <a:rPr lang="en-US" sz="2000" dirty="0"/>
                        <a:t>Oral: 12/15 mins (H.L: 25%; O.L: 20%) </a:t>
                      </a:r>
                      <a:endParaRPr lang="en-US" sz="2000" dirty="0">
                        <a:cs typeface="Calibri"/>
                      </a:endParaRPr>
                    </a:p>
                    <a:p>
                      <a:pPr marL="0" indent="0">
                        <a:buNone/>
                      </a:pPr>
                      <a:r>
                        <a:rPr lang="en-US" sz="2000" dirty="0"/>
                        <a:t>Need a good foundation to do or get </a:t>
                      </a:r>
                      <a:r>
                        <a:rPr lang="en-US" sz="2000" dirty="0" err="1"/>
                        <a:t>honours</a:t>
                      </a:r>
                      <a:r>
                        <a:rPr lang="en-US" sz="2000" dirty="0"/>
                        <a:t>. </a:t>
                      </a:r>
                      <a:endParaRPr lang="en-US" sz="2000" dirty="0">
                        <a:cs typeface="Calibri"/>
                      </a:endParaRPr>
                    </a:p>
                    <a:p>
                      <a:endParaRPr lang="en-GB" sz="2000" dirty="0"/>
                    </a:p>
                  </a:txBody>
                  <a:tcPr/>
                </a:tc>
                <a:extLst>
                  <a:ext uri="{0D108BD9-81ED-4DB2-BD59-A6C34878D82A}">
                    <a16:rowId xmlns:a16="http://schemas.microsoft.com/office/drawing/2014/main" val="3638169794"/>
                  </a:ext>
                </a:extLst>
              </a:tr>
              <a:tr h="1054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Careers/Courses: </a:t>
                      </a:r>
                      <a:r>
                        <a:rPr lang="en-US" sz="2000" dirty="0"/>
                        <a:t>European Studies, Marketing, Hotel Management, Translation, EU, Teaching, Cadets, Tourism &amp; Leisure. </a:t>
                      </a:r>
                      <a:endParaRPr lang="en-IE" sz="2000" dirty="0"/>
                    </a:p>
                    <a:p>
                      <a:endParaRPr lang="en-GB" sz="2000" dirty="0"/>
                    </a:p>
                  </a:txBody>
                  <a:tcPr/>
                </a:tc>
                <a:extLst>
                  <a:ext uri="{0D108BD9-81ED-4DB2-BD59-A6C34878D82A}">
                    <a16:rowId xmlns:a16="http://schemas.microsoft.com/office/drawing/2014/main" val="2368818997"/>
                  </a:ext>
                </a:extLst>
              </a:tr>
            </a:tbl>
          </a:graphicData>
        </a:graphic>
      </p:graphicFrame>
      <p:pic>
        <p:nvPicPr>
          <p:cNvPr id="3" name="Picture 2">
            <a:extLst>
              <a:ext uri="{FF2B5EF4-FFF2-40B4-BE49-F238E27FC236}">
                <a16:creationId xmlns:a16="http://schemas.microsoft.com/office/drawing/2014/main" id="{C9152082-F804-4299-950D-A5D72B47FE11}"/>
              </a:ext>
            </a:extLst>
          </p:cNvPr>
          <p:cNvPicPr>
            <a:picLocks noChangeAspect="1"/>
          </p:cNvPicPr>
          <p:nvPr/>
        </p:nvPicPr>
        <p:blipFill>
          <a:blip r:embed="rId2"/>
          <a:stretch>
            <a:fillRect/>
          </a:stretch>
        </p:blipFill>
        <p:spPr>
          <a:xfrm>
            <a:off x="9015412" y="124026"/>
            <a:ext cx="2933700" cy="1562100"/>
          </a:xfrm>
          <a:prstGeom prst="rect">
            <a:avLst/>
          </a:prstGeom>
        </p:spPr>
      </p:pic>
    </p:spTree>
    <p:extLst>
      <p:ext uri="{BB962C8B-B14F-4D97-AF65-F5344CB8AC3E}">
        <p14:creationId xmlns:p14="http://schemas.microsoft.com/office/powerpoint/2010/main" val="3019830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17F8-0C3E-497B-87C7-5500A5952FE9}"/>
              </a:ext>
            </a:extLst>
          </p:cNvPr>
          <p:cNvSpPr>
            <a:spLocks noGrp="1"/>
          </p:cNvSpPr>
          <p:nvPr>
            <p:ph type="title"/>
          </p:nvPr>
        </p:nvSpPr>
        <p:spPr/>
        <p:txBody>
          <a:bodyPr>
            <a:normAutofit fontScale="90000"/>
          </a:bodyPr>
          <a:lstStyle/>
          <a:p>
            <a:r>
              <a:rPr lang="en-GB" b="1" i="0" dirty="0">
                <a:solidFill>
                  <a:schemeClr val="accent2">
                    <a:lumMod val="75000"/>
                  </a:schemeClr>
                </a:solidFill>
                <a:effectLst/>
                <a:latin typeface="Montserrat" panose="00000500000000000000" pitchFamily="2" charset="0"/>
              </a:rPr>
              <a:t>Humanities &amp; Social Group</a:t>
            </a:r>
            <a:br>
              <a:rPr lang="en-GB" b="1" i="0" dirty="0">
                <a:solidFill>
                  <a:schemeClr val="accent2">
                    <a:lumMod val="75000"/>
                  </a:schemeClr>
                </a:solidFill>
                <a:effectLst/>
                <a:latin typeface="Montserrat" panose="00000500000000000000" pitchFamily="2" charset="0"/>
              </a:rPr>
            </a:br>
            <a:br>
              <a:rPr lang="en-GB" b="1" i="0" dirty="0">
                <a:solidFill>
                  <a:srgbClr val="E2643B"/>
                </a:solidFill>
                <a:effectLst/>
                <a:latin typeface="Montserrat" panose="00000500000000000000" pitchFamily="2" charset="0"/>
              </a:rPr>
            </a:br>
            <a:endParaRPr lang="en-GB" dirty="0"/>
          </a:p>
        </p:txBody>
      </p:sp>
      <p:sp>
        <p:nvSpPr>
          <p:cNvPr id="7" name="Content Placeholder 6">
            <a:extLst>
              <a:ext uri="{FF2B5EF4-FFF2-40B4-BE49-F238E27FC236}">
                <a16:creationId xmlns:a16="http://schemas.microsoft.com/office/drawing/2014/main" id="{B616FBC3-A82E-44AF-BFCF-0D5D9B7614B0}"/>
              </a:ext>
            </a:extLst>
          </p:cNvPr>
          <p:cNvSpPr>
            <a:spLocks noGrp="1"/>
          </p:cNvSpPr>
          <p:nvPr>
            <p:ph sz="half" idx="1"/>
          </p:nvPr>
        </p:nvSpPr>
        <p:spPr>
          <a:xfrm>
            <a:off x="493144" y="977362"/>
            <a:ext cx="6432429" cy="5817827"/>
          </a:xfrm>
        </p:spPr>
        <p:txBody>
          <a:bodyPr vert="horz" lIns="91440" tIns="45720" rIns="91440" bIns="45720" rtlCol="0" anchor="t">
            <a:normAutofit fontScale="85000" lnSpcReduction="20000"/>
          </a:bodyPr>
          <a:lstStyle/>
          <a:p>
            <a:pPr marL="0" indent="0" algn="just">
              <a:buNone/>
            </a:pPr>
            <a:r>
              <a:rPr lang="en-GB" b="0" i="0" dirty="0">
                <a:solidFill>
                  <a:srgbClr val="666666"/>
                </a:solidFill>
                <a:effectLst/>
                <a:latin typeface="Lato" panose="020F0502020204030203" pitchFamily="34" charset="0"/>
              </a:rPr>
              <a:t>These subjects explore the ways in which humans live and communicate in the world. Human life is examined by looking at our past, our present and into our future. These subjects help people to express themselves clearly and develop their reasoning ability. </a:t>
            </a:r>
          </a:p>
          <a:p>
            <a:pPr marL="0" indent="0" algn="just">
              <a:buNone/>
            </a:pPr>
            <a:endParaRPr lang="en-GB" dirty="0">
              <a:solidFill>
                <a:srgbClr val="666666"/>
              </a:solidFill>
              <a:latin typeface="Lato"/>
              <a:ea typeface="Lato"/>
              <a:cs typeface="Lato"/>
            </a:endParaRPr>
          </a:p>
          <a:p>
            <a:pPr marL="0" indent="0" algn="just">
              <a:buNone/>
            </a:pPr>
            <a:r>
              <a:rPr lang="en-GB" b="0" i="0" dirty="0">
                <a:solidFill>
                  <a:srgbClr val="666666"/>
                </a:solidFill>
                <a:effectLst/>
                <a:latin typeface="Lato" panose="020F0502020204030203" pitchFamily="34" charset="0"/>
              </a:rPr>
              <a:t>These subjects explore common issues faced by all people living in society. They develop the skills and knowledge used to manage personal resources and guide human behaviour.</a:t>
            </a:r>
          </a:p>
          <a:p>
            <a:pPr marL="0" indent="0" algn="just">
              <a:buNone/>
            </a:pPr>
            <a:endParaRPr lang="en-GB" dirty="0">
              <a:solidFill>
                <a:srgbClr val="666666"/>
              </a:solidFill>
              <a:latin typeface="Lato"/>
              <a:ea typeface="Lato"/>
              <a:cs typeface="Lato"/>
            </a:endParaRPr>
          </a:p>
          <a:p>
            <a:r>
              <a:rPr lang="en-GB" b="1" i="0" dirty="0">
                <a:solidFill>
                  <a:schemeClr val="accent2">
                    <a:lumMod val="75000"/>
                  </a:schemeClr>
                </a:solidFill>
                <a:effectLst/>
                <a:latin typeface="Montserrat" panose="00000500000000000000" pitchFamily="2" charset="0"/>
              </a:rPr>
              <a:t>History</a:t>
            </a:r>
          </a:p>
          <a:p>
            <a:pPr algn="l"/>
            <a:r>
              <a:rPr lang="en-GB" b="1" i="0" dirty="0">
                <a:solidFill>
                  <a:schemeClr val="accent2">
                    <a:lumMod val="75000"/>
                  </a:schemeClr>
                </a:solidFill>
                <a:effectLst/>
                <a:latin typeface="Montserrat" panose="00000500000000000000" pitchFamily="2" charset="0"/>
              </a:rPr>
              <a:t>Geography</a:t>
            </a:r>
          </a:p>
          <a:p>
            <a:pPr algn="l"/>
            <a:r>
              <a:rPr lang="en-GB" b="1" i="0" dirty="0">
                <a:solidFill>
                  <a:schemeClr val="accent2">
                    <a:lumMod val="75000"/>
                  </a:schemeClr>
                </a:solidFill>
                <a:effectLst/>
                <a:latin typeface="Montserrat" panose="00000500000000000000" pitchFamily="2" charset="0"/>
              </a:rPr>
              <a:t>Home Economics</a:t>
            </a:r>
          </a:p>
          <a:p>
            <a:pPr algn="l"/>
            <a:r>
              <a:rPr lang="en-GB" b="1" i="0" dirty="0">
                <a:solidFill>
                  <a:schemeClr val="accent2">
                    <a:lumMod val="75000"/>
                  </a:schemeClr>
                </a:solidFill>
                <a:effectLst/>
                <a:latin typeface="Montserrat" panose="00000500000000000000" pitchFamily="2" charset="0"/>
              </a:rPr>
              <a:t>Physical Education</a:t>
            </a:r>
          </a:p>
        </p:txBody>
      </p:sp>
      <p:pic>
        <p:nvPicPr>
          <p:cNvPr id="11" name="Picture 10">
            <a:extLst>
              <a:ext uri="{FF2B5EF4-FFF2-40B4-BE49-F238E27FC236}">
                <a16:creationId xmlns:a16="http://schemas.microsoft.com/office/drawing/2014/main" id="{097CBF32-3F97-42B3-ABA4-D13FD56CF895}"/>
              </a:ext>
            </a:extLst>
          </p:cNvPr>
          <p:cNvPicPr>
            <a:picLocks noChangeAspect="1"/>
          </p:cNvPicPr>
          <p:nvPr/>
        </p:nvPicPr>
        <p:blipFill>
          <a:blip r:embed="rId2"/>
          <a:stretch>
            <a:fillRect/>
          </a:stretch>
        </p:blipFill>
        <p:spPr>
          <a:xfrm>
            <a:off x="7050157" y="1918565"/>
            <a:ext cx="4384218" cy="3289539"/>
          </a:xfrm>
          <a:prstGeom prst="rect">
            <a:avLst/>
          </a:prstGeom>
        </p:spPr>
      </p:pic>
    </p:spTree>
    <p:extLst>
      <p:ext uri="{BB962C8B-B14F-4D97-AF65-F5344CB8AC3E}">
        <p14:creationId xmlns:p14="http://schemas.microsoft.com/office/powerpoint/2010/main" val="1033940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09E5C-1176-4199-8937-2A0268F4E9E9}"/>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History</a:t>
            </a:r>
            <a:br>
              <a:rPr lang="en-GB" b="1" i="0" dirty="0">
                <a:solidFill>
                  <a:srgbClr val="222222"/>
                </a:solidFill>
                <a:effectLst/>
                <a:latin typeface="Montserrat" panose="00000500000000000000" pitchFamily="2" charset="0"/>
              </a:rPr>
            </a:br>
            <a:endParaRPr lang="en-GB" dirty="0"/>
          </a:p>
        </p:txBody>
      </p:sp>
      <p:graphicFrame>
        <p:nvGraphicFramePr>
          <p:cNvPr id="3" name="Table 3">
            <a:extLst>
              <a:ext uri="{FF2B5EF4-FFF2-40B4-BE49-F238E27FC236}">
                <a16:creationId xmlns:a16="http://schemas.microsoft.com/office/drawing/2014/main" id="{0C96C851-3AD2-CE3C-7BD4-55BBDD2FCBB3}"/>
              </a:ext>
            </a:extLst>
          </p:cNvPr>
          <p:cNvGraphicFramePr>
            <a:graphicFrameLocks noGrp="1"/>
          </p:cNvGraphicFramePr>
          <p:nvPr>
            <p:extLst>
              <p:ext uri="{D42A27DB-BD31-4B8C-83A1-F6EECF244321}">
                <p14:modId xmlns:p14="http://schemas.microsoft.com/office/powerpoint/2010/main" val="2191059495"/>
              </p:ext>
            </p:extLst>
          </p:nvPr>
        </p:nvGraphicFramePr>
        <p:xfrm>
          <a:off x="296068" y="1555115"/>
          <a:ext cx="11454653" cy="5210080"/>
        </p:xfrm>
        <a:graphic>
          <a:graphicData uri="http://schemas.openxmlformats.org/drawingml/2006/table">
            <a:tbl>
              <a:tblPr firstRow="1" bandRow="1">
                <a:tableStyleId>{00A15C55-8517-42AA-B614-E9B94910E393}</a:tableStyleId>
              </a:tblPr>
              <a:tblGrid>
                <a:gridCol w="11454653">
                  <a:extLst>
                    <a:ext uri="{9D8B030D-6E8A-4147-A177-3AD203B41FA5}">
                      <a16:colId xmlns:a16="http://schemas.microsoft.com/office/drawing/2014/main" val="2715923514"/>
                    </a:ext>
                  </a:extLst>
                </a:gridCol>
              </a:tblGrid>
              <a:tr h="2665958">
                <a:tc>
                  <a:txBody>
                    <a:bodyPr/>
                    <a:lstStyle/>
                    <a:p>
                      <a:pPr marL="0" indent="0">
                        <a:buNone/>
                      </a:pPr>
                      <a:r>
                        <a:rPr lang="en-GB" sz="2000" b="1" dirty="0">
                          <a:solidFill>
                            <a:schemeClr val="tx1"/>
                          </a:solidFill>
                        </a:rPr>
                        <a:t>What is covered? </a:t>
                      </a:r>
                    </a:p>
                    <a:p>
                      <a:pPr marL="0" indent="0">
                        <a:buNone/>
                      </a:pPr>
                      <a:r>
                        <a:rPr lang="en-GB" sz="2000" b="0" dirty="0">
                          <a:solidFill>
                            <a:schemeClr val="tx1"/>
                          </a:solidFill>
                        </a:rPr>
                        <a:t>Students cover Modern Irish History and two topics from European history The course is divided into three areas: </a:t>
                      </a:r>
                    </a:p>
                    <a:p>
                      <a:pPr marL="514350" indent="-514350">
                        <a:buAutoNum type="arabicPeriod"/>
                      </a:pPr>
                      <a:r>
                        <a:rPr lang="en-GB" sz="2000" b="0" dirty="0">
                          <a:solidFill>
                            <a:schemeClr val="tx1"/>
                          </a:solidFill>
                        </a:rPr>
                        <a:t>A research study (20%) – this is pre-submitted March of Leaving Cert. </a:t>
                      </a:r>
                    </a:p>
                    <a:p>
                      <a:pPr marL="514350" indent="-514350">
                        <a:buAutoNum type="arabicPeriod"/>
                      </a:pPr>
                      <a:r>
                        <a:rPr lang="en-GB" sz="2000" b="0" dirty="0">
                          <a:solidFill>
                            <a:schemeClr val="tx1"/>
                          </a:solidFill>
                        </a:rPr>
                        <a:t>Document based study (20% of the Exam) </a:t>
                      </a:r>
                      <a:endParaRPr lang="en-GB" sz="2000" b="0" dirty="0">
                        <a:solidFill>
                          <a:schemeClr val="tx1"/>
                        </a:solidFill>
                        <a:cs typeface="Calibri"/>
                      </a:endParaRPr>
                    </a:p>
                    <a:p>
                      <a:pPr marL="514350" indent="-514350">
                        <a:buAutoNum type="arabicPeriod"/>
                      </a:pPr>
                      <a:r>
                        <a:rPr lang="en-GB" sz="2000" b="0" dirty="0">
                          <a:solidFill>
                            <a:schemeClr val="tx1"/>
                          </a:solidFill>
                        </a:rPr>
                        <a:t>Three topics (60% of the Exam) - from Irish and European History.</a:t>
                      </a:r>
                      <a:endParaRPr lang="en-GB" sz="2000" b="0" dirty="0">
                        <a:solidFill>
                          <a:schemeClr val="tx1"/>
                        </a:solidFill>
                        <a:cs typeface="Calibri" panose="020F0502020204030204"/>
                      </a:endParaRPr>
                    </a:p>
                    <a:p>
                      <a:pPr marL="0" indent="0">
                        <a:buNone/>
                      </a:pPr>
                      <a:r>
                        <a:rPr lang="en-GB" sz="2000" b="0" dirty="0">
                          <a:solidFill>
                            <a:schemeClr val="tx1"/>
                          </a:solidFill>
                        </a:rPr>
                        <a:t>Develops critical, analytical and communication skills based around learning about the world of politics, economics, religion, philosophy. </a:t>
                      </a:r>
                    </a:p>
                    <a:p>
                      <a:endParaRPr lang="en-GB" sz="2000" dirty="0">
                        <a:solidFill>
                          <a:schemeClr val="tx1"/>
                        </a:solidFill>
                      </a:endParaRPr>
                    </a:p>
                  </a:txBody>
                  <a:tcPr>
                    <a:solidFill>
                      <a:schemeClr val="bg1"/>
                    </a:solidFill>
                  </a:tcPr>
                </a:tc>
                <a:extLst>
                  <a:ext uri="{0D108BD9-81ED-4DB2-BD59-A6C34878D82A}">
                    <a16:rowId xmlns:a16="http://schemas.microsoft.com/office/drawing/2014/main" val="3448213934"/>
                  </a:ext>
                </a:extLst>
              </a:tr>
              <a:tr h="1369600">
                <a:tc>
                  <a:txBody>
                    <a:bodyPr/>
                    <a:lstStyle/>
                    <a:p>
                      <a:pPr marL="0" indent="0">
                        <a:buNone/>
                      </a:pPr>
                      <a:r>
                        <a:rPr lang="en-GB" sz="2000" b="1" dirty="0"/>
                        <a:t>Examination: </a:t>
                      </a:r>
                    </a:p>
                    <a:p>
                      <a:pPr marL="0" indent="0">
                        <a:buNone/>
                      </a:pPr>
                      <a:r>
                        <a:rPr lang="en-GB" sz="2000" dirty="0"/>
                        <a:t>Written Exam 80% (4 Q’s): 2 hrs 50 mins. </a:t>
                      </a:r>
                    </a:p>
                    <a:p>
                      <a:pPr marL="0" indent="0">
                        <a:buNone/>
                      </a:pPr>
                      <a:r>
                        <a:rPr lang="en-GB" sz="2000" dirty="0"/>
                        <a:t>Investigation 20% : Extended essay. </a:t>
                      </a:r>
                    </a:p>
                    <a:p>
                      <a:pPr marL="0" indent="0">
                        <a:buNone/>
                      </a:pPr>
                      <a:endParaRPr lang="en-GB" sz="2000" dirty="0"/>
                    </a:p>
                  </a:txBody>
                  <a:tcPr>
                    <a:solidFill>
                      <a:srgbClr val="CC99FF"/>
                    </a:solidFill>
                  </a:tcPr>
                </a:tc>
                <a:extLst>
                  <a:ext uri="{0D108BD9-81ED-4DB2-BD59-A6C34878D82A}">
                    <a16:rowId xmlns:a16="http://schemas.microsoft.com/office/drawing/2014/main" val="2989459443"/>
                  </a:ext>
                </a:extLst>
              </a:tr>
              <a:tr h="746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Careers/Courses: </a:t>
                      </a:r>
                      <a:r>
                        <a:rPr lang="en-GB" sz="2000" dirty="0"/>
                        <a:t>Politics, Journalism, Local Government, Law, Archaeology, Media, Museum Work, Librarian, Civil Service</a:t>
                      </a:r>
                    </a:p>
                    <a:p>
                      <a:endParaRPr lang="en-GB" sz="2000" dirty="0">
                        <a:solidFill>
                          <a:schemeClr val="tx1"/>
                        </a:solidFill>
                      </a:endParaRPr>
                    </a:p>
                  </a:txBody>
                  <a:tcPr>
                    <a:solidFill>
                      <a:srgbClr val="B97DC5"/>
                    </a:solidFill>
                  </a:tcPr>
                </a:tc>
                <a:extLst>
                  <a:ext uri="{0D108BD9-81ED-4DB2-BD59-A6C34878D82A}">
                    <a16:rowId xmlns:a16="http://schemas.microsoft.com/office/drawing/2014/main" val="1351081370"/>
                  </a:ext>
                </a:extLst>
              </a:tr>
            </a:tbl>
          </a:graphicData>
        </a:graphic>
      </p:graphicFrame>
      <p:pic>
        <p:nvPicPr>
          <p:cNvPr id="17" name="Picture 16">
            <a:extLst>
              <a:ext uri="{FF2B5EF4-FFF2-40B4-BE49-F238E27FC236}">
                <a16:creationId xmlns:a16="http://schemas.microsoft.com/office/drawing/2014/main" id="{51E9F5DB-320C-4975-A51B-A240593A4FDB}"/>
              </a:ext>
            </a:extLst>
          </p:cNvPr>
          <p:cNvPicPr>
            <a:picLocks noChangeAspect="1"/>
          </p:cNvPicPr>
          <p:nvPr/>
        </p:nvPicPr>
        <p:blipFill>
          <a:blip r:embed="rId2"/>
          <a:stretch>
            <a:fillRect/>
          </a:stretch>
        </p:blipFill>
        <p:spPr>
          <a:xfrm>
            <a:off x="7881937" y="2982"/>
            <a:ext cx="2143125" cy="1681557"/>
          </a:xfrm>
          <a:prstGeom prst="rect">
            <a:avLst/>
          </a:prstGeom>
        </p:spPr>
      </p:pic>
      <p:pic>
        <p:nvPicPr>
          <p:cNvPr id="16" name="Picture 15">
            <a:extLst>
              <a:ext uri="{FF2B5EF4-FFF2-40B4-BE49-F238E27FC236}">
                <a16:creationId xmlns:a16="http://schemas.microsoft.com/office/drawing/2014/main" id="{7426605F-A5B3-4C01-8D24-E51F9C3F5DC5}"/>
              </a:ext>
            </a:extLst>
          </p:cNvPr>
          <p:cNvPicPr>
            <a:picLocks noChangeAspect="1"/>
          </p:cNvPicPr>
          <p:nvPr/>
        </p:nvPicPr>
        <p:blipFill>
          <a:blip r:embed="rId3"/>
          <a:stretch>
            <a:fillRect/>
          </a:stretch>
        </p:blipFill>
        <p:spPr>
          <a:xfrm>
            <a:off x="10217944" y="0"/>
            <a:ext cx="1800225" cy="1810144"/>
          </a:xfrm>
          <a:prstGeom prst="rect">
            <a:avLst/>
          </a:prstGeom>
        </p:spPr>
      </p:pic>
    </p:spTree>
    <p:extLst>
      <p:ext uri="{BB962C8B-B14F-4D97-AF65-F5344CB8AC3E}">
        <p14:creationId xmlns:p14="http://schemas.microsoft.com/office/powerpoint/2010/main" val="228431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3CD3-8991-4874-84DB-F7453828EE51}"/>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Geography</a:t>
            </a:r>
            <a:br>
              <a:rPr lang="en-GB" b="1" i="0" dirty="0">
                <a:solidFill>
                  <a:srgbClr val="222222"/>
                </a:solidFill>
                <a:effectLst/>
                <a:latin typeface="Montserrat" panose="00000500000000000000" pitchFamily="2" charset="0"/>
              </a:rPr>
            </a:br>
            <a:endParaRPr lang="en-GB" dirty="0"/>
          </a:p>
        </p:txBody>
      </p:sp>
      <p:graphicFrame>
        <p:nvGraphicFramePr>
          <p:cNvPr id="3" name="Table 3">
            <a:extLst>
              <a:ext uri="{FF2B5EF4-FFF2-40B4-BE49-F238E27FC236}">
                <a16:creationId xmlns:a16="http://schemas.microsoft.com/office/drawing/2014/main" id="{5134B040-9B6F-CBCA-AA00-AEAC5886F820}"/>
              </a:ext>
            </a:extLst>
          </p:cNvPr>
          <p:cNvGraphicFramePr>
            <a:graphicFrameLocks noGrp="1"/>
          </p:cNvGraphicFramePr>
          <p:nvPr>
            <p:extLst>
              <p:ext uri="{D42A27DB-BD31-4B8C-83A1-F6EECF244321}">
                <p14:modId xmlns:p14="http://schemas.microsoft.com/office/powerpoint/2010/main" val="3394995368"/>
              </p:ext>
            </p:extLst>
          </p:nvPr>
        </p:nvGraphicFramePr>
        <p:xfrm>
          <a:off x="327545" y="1475819"/>
          <a:ext cx="11177517" cy="5486400"/>
        </p:xfrm>
        <a:graphic>
          <a:graphicData uri="http://schemas.openxmlformats.org/drawingml/2006/table">
            <a:tbl>
              <a:tblPr firstRow="1" bandRow="1">
                <a:tableStyleId>{00A15C55-8517-42AA-B614-E9B94910E393}</a:tableStyleId>
              </a:tblPr>
              <a:tblGrid>
                <a:gridCol w="11177517">
                  <a:extLst>
                    <a:ext uri="{9D8B030D-6E8A-4147-A177-3AD203B41FA5}">
                      <a16:colId xmlns:a16="http://schemas.microsoft.com/office/drawing/2014/main" val="4134236400"/>
                    </a:ext>
                  </a:extLst>
                </a:gridCol>
              </a:tblGrid>
              <a:tr h="3071346">
                <a:tc>
                  <a:txBody>
                    <a:bodyPr/>
                    <a:lstStyle/>
                    <a:p>
                      <a:pPr marL="0" indent="0">
                        <a:buNone/>
                      </a:pPr>
                      <a:r>
                        <a:rPr lang="en-GB" b="1" dirty="0">
                          <a:solidFill>
                            <a:schemeClr val="tx1"/>
                          </a:solidFill>
                        </a:rPr>
                        <a:t>What is covered? </a:t>
                      </a:r>
                    </a:p>
                    <a:p>
                      <a:pPr marL="0" indent="0">
                        <a:buNone/>
                      </a:pPr>
                      <a:r>
                        <a:rPr lang="en-GB" b="0" dirty="0">
                          <a:solidFill>
                            <a:schemeClr val="tx1"/>
                          </a:solidFill>
                        </a:rPr>
                        <a:t>3 Core Units: </a:t>
                      </a:r>
                    </a:p>
                    <a:p>
                      <a:pPr>
                        <a:buAutoNum type="arabicPeriod"/>
                      </a:pPr>
                      <a:r>
                        <a:rPr lang="en-GB" b="0" dirty="0">
                          <a:solidFill>
                            <a:schemeClr val="tx1"/>
                          </a:solidFill>
                        </a:rPr>
                        <a:t>Physical Environment </a:t>
                      </a:r>
                      <a:endParaRPr lang="en-GB" b="0" dirty="0">
                        <a:solidFill>
                          <a:schemeClr val="tx1"/>
                        </a:solidFill>
                        <a:cs typeface="Calibri"/>
                      </a:endParaRPr>
                    </a:p>
                    <a:p>
                      <a:pPr marL="0" indent="0">
                        <a:buNone/>
                      </a:pPr>
                      <a:r>
                        <a:rPr lang="en-GB" b="0" dirty="0">
                          <a:solidFill>
                            <a:schemeClr val="tx1"/>
                          </a:solidFill>
                        </a:rPr>
                        <a:t>2. Regional Geography </a:t>
                      </a:r>
                    </a:p>
                    <a:p>
                      <a:pPr marL="0" indent="0">
                        <a:buNone/>
                      </a:pPr>
                      <a:r>
                        <a:rPr lang="en-GB" b="0" dirty="0">
                          <a:solidFill>
                            <a:schemeClr val="tx1"/>
                          </a:solidFill>
                        </a:rPr>
                        <a:t>3. Investigation and Skills (Fieldwork) </a:t>
                      </a:r>
                    </a:p>
                    <a:p>
                      <a:pPr marL="0" indent="0">
                        <a:buNone/>
                      </a:pPr>
                      <a:endParaRPr lang="en-GB" b="0" dirty="0">
                        <a:solidFill>
                          <a:schemeClr val="tx1"/>
                        </a:solidFill>
                      </a:endParaRPr>
                    </a:p>
                    <a:p>
                      <a:pPr marL="0" indent="0">
                        <a:buNone/>
                      </a:pPr>
                      <a:r>
                        <a:rPr lang="en-GB" b="0" dirty="0">
                          <a:solidFill>
                            <a:schemeClr val="tx1"/>
                          </a:solidFill>
                        </a:rPr>
                        <a:t>1 of 2 Elective Units: </a:t>
                      </a:r>
                    </a:p>
                    <a:p>
                      <a:pPr marL="0" indent="0">
                        <a:buNone/>
                      </a:pPr>
                      <a:r>
                        <a:rPr lang="en-GB" b="0" dirty="0">
                          <a:solidFill>
                            <a:schemeClr val="tx1"/>
                          </a:solidFill>
                        </a:rPr>
                        <a:t>       4. Economic Geography 5. Social Geography </a:t>
                      </a:r>
                    </a:p>
                    <a:p>
                      <a:pPr marL="0" indent="0">
                        <a:buNone/>
                      </a:pPr>
                      <a:r>
                        <a:rPr lang="en-GB" b="0" dirty="0">
                          <a:solidFill>
                            <a:schemeClr val="tx1"/>
                          </a:solidFill>
                        </a:rPr>
                        <a:t>1 of 4 Optional Units: </a:t>
                      </a:r>
                    </a:p>
                    <a:p>
                      <a:pPr marL="0" indent="0">
                        <a:buNone/>
                      </a:pPr>
                      <a:r>
                        <a:rPr lang="en-GB" b="0" dirty="0">
                          <a:solidFill>
                            <a:schemeClr val="tx1"/>
                          </a:solidFill>
                        </a:rPr>
                        <a:t>       6. Global Interdependence 7. Geo-Ecology 8. Culture and Identity 9. The Atmosphere </a:t>
                      </a:r>
                    </a:p>
                    <a:p>
                      <a:pPr marL="0" indent="0">
                        <a:buNone/>
                      </a:pPr>
                      <a:endParaRPr lang="en-GB" dirty="0">
                        <a:solidFill>
                          <a:schemeClr val="tx1"/>
                        </a:solidFill>
                      </a:endParaRPr>
                    </a:p>
                  </a:txBody>
                  <a:tcPr>
                    <a:solidFill>
                      <a:schemeClr val="bg1"/>
                    </a:solidFill>
                  </a:tcPr>
                </a:tc>
                <a:extLst>
                  <a:ext uri="{0D108BD9-81ED-4DB2-BD59-A6C34878D82A}">
                    <a16:rowId xmlns:a16="http://schemas.microsoft.com/office/drawing/2014/main" val="3171512805"/>
                  </a:ext>
                </a:extLst>
              </a:tr>
              <a:tr h="1445339">
                <a:tc>
                  <a:txBody>
                    <a:bodyPr/>
                    <a:lstStyle/>
                    <a:p>
                      <a:pPr marL="0" indent="0">
                        <a:buNone/>
                      </a:pPr>
                      <a:r>
                        <a:rPr lang="en-GB" b="1" dirty="0"/>
                        <a:t>Examination: </a:t>
                      </a:r>
                    </a:p>
                    <a:p>
                      <a:pPr marL="0" indent="0">
                        <a:buNone/>
                      </a:pPr>
                      <a:r>
                        <a:rPr lang="en-GB" dirty="0"/>
                        <a:t>➢ Written Exam (HL: 80%; OL: 75%): 2 hrs 50 mins. Short Answer Questions/Multi-Part Questions/Essay (optional HL only) </a:t>
                      </a:r>
                    </a:p>
                    <a:p>
                      <a:pPr marL="0" indent="0">
                        <a:buNone/>
                      </a:pPr>
                      <a:r>
                        <a:rPr lang="en-GB" dirty="0"/>
                        <a:t>➢ Fieldwork Project due in April: (HL: 20%; OL:25%) Involves drawing maps, figures, statistics, charts </a:t>
                      </a:r>
                    </a:p>
                    <a:p>
                      <a:endParaRPr lang="en-GB" dirty="0">
                        <a:solidFill>
                          <a:schemeClr val="tx1"/>
                        </a:solidFill>
                      </a:endParaRPr>
                    </a:p>
                  </a:txBody>
                  <a:tcPr>
                    <a:solidFill>
                      <a:srgbClr val="CC99FF"/>
                    </a:solidFill>
                  </a:tcPr>
                </a:tc>
                <a:extLst>
                  <a:ext uri="{0D108BD9-81ED-4DB2-BD59-A6C34878D82A}">
                    <a16:rowId xmlns:a16="http://schemas.microsoft.com/office/drawing/2014/main" val="1643634775"/>
                  </a:ext>
                </a:extLst>
              </a:tr>
              <a:tr h="903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Careers/Courses: </a:t>
                      </a:r>
                      <a:r>
                        <a:rPr lang="en-GB" dirty="0"/>
                        <a:t>Urban Planning, Map Making, G.P.S. / G.I.S. Environment, Teaching, Demographer, Weather / Climate</a:t>
                      </a:r>
                    </a:p>
                    <a:p>
                      <a:endParaRPr lang="en-GB" dirty="0">
                        <a:solidFill>
                          <a:schemeClr val="tx1"/>
                        </a:solidFill>
                      </a:endParaRPr>
                    </a:p>
                  </a:txBody>
                  <a:tcPr>
                    <a:solidFill>
                      <a:srgbClr val="B97DC5"/>
                    </a:solidFill>
                  </a:tcPr>
                </a:tc>
                <a:extLst>
                  <a:ext uri="{0D108BD9-81ED-4DB2-BD59-A6C34878D82A}">
                    <a16:rowId xmlns:a16="http://schemas.microsoft.com/office/drawing/2014/main" val="1901316737"/>
                  </a:ext>
                </a:extLst>
              </a:tr>
            </a:tbl>
          </a:graphicData>
        </a:graphic>
      </p:graphicFrame>
      <p:pic>
        <p:nvPicPr>
          <p:cNvPr id="17" name="Picture 16">
            <a:extLst>
              <a:ext uri="{FF2B5EF4-FFF2-40B4-BE49-F238E27FC236}">
                <a16:creationId xmlns:a16="http://schemas.microsoft.com/office/drawing/2014/main" id="{BDD65A38-672D-490D-AB29-A51D1F4B2DE1}"/>
              </a:ext>
            </a:extLst>
          </p:cNvPr>
          <p:cNvPicPr>
            <a:picLocks noChangeAspect="1"/>
          </p:cNvPicPr>
          <p:nvPr/>
        </p:nvPicPr>
        <p:blipFill>
          <a:blip r:embed="rId2"/>
          <a:stretch>
            <a:fillRect/>
          </a:stretch>
        </p:blipFill>
        <p:spPr>
          <a:xfrm>
            <a:off x="7072312" y="127793"/>
            <a:ext cx="2533650" cy="1644909"/>
          </a:xfrm>
          <a:prstGeom prst="rect">
            <a:avLst/>
          </a:prstGeom>
        </p:spPr>
      </p:pic>
      <p:pic>
        <p:nvPicPr>
          <p:cNvPr id="16" name="Picture 15">
            <a:extLst>
              <a:ext uri="{FF2B5EF4-FFF2-40B4-BE49-F238E27FC236}">
                <a16:creationId xmlns:a16="http://schemas.microsoft.com/office/drawing/2014/main" id="{39262CEC-4C00-4BE3-810E-D675DBA8D012}"/>
              </a:ext>
            </a:extLst>
          </p:cNvPr>
          <p:cNvPicPr>
            <a:picLocks noChangeAspect="1"/>
          </p:cNvPicPr>
          <p:nvPr/>
        </p:nvPicPr>
        <p:blipFill>
          <a:blip r:embed="rId3"/>
          <a:stretch>
            <a:fillRect/>
          </a:stretch>
        </p:blipFill>
        <p:spPr>
          <a:xfrm>
            <a:off x="9748837" y="183356"/>
            <a:ext cx="2266950" cy="1589346"/>
          </a:xfrm>
          <a:prstGeom prst="rect">
            <a:avLst/>
          </a:prstGeom>
        </p:spPr>
      </p:pic>
    </p:spTree>
    <p:extLst>
      <p:ext uri="{BB962C8B-B14F-4D97-AF65-F5344CB8AC3E}">
        <p14:creationId xmlns:p14="http://schemas.microsoft.com/office/powerpoint/2010/main" val="388596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583B-BDA0-4372-9283-52AFB7499B79}"/>
              </a:ext>
            </a:extLst>
          </p:cNvPr>
          <p:cNvSpPr>
            <a:spLocks noGrp="1"/>
          </p:cNvSpPr>
          <p:nvPr>
            <p:ph type="title"/>
          </p:nvPr>
        </p:nvSpPr>
        <p:spPr>
          <a:xfrm>
            <a:off x="0" y="18255"/>
            <a:ext cx="12066714" cy="1325563"/>
          </a:xfrm>
        </p:spPr>
        <p:txBody>
          <a:bodyPr>
            <a:normAutofit/>
          </a:bodyPr>
          <a:lstStyle/>
          <a:p>
            <a:r>
              <a:rPr lang="en-GB" sz="4000" b="1" dirty="0"/>
              <a:t>Leaving Cert. Applied (Ms Cunningham LCA Coordinator) </a:t>
            </a:r>
          </a:p>
        </p:txBody>
      </p:sp>
      <p:graphicFrame>
        <p:nvGraphicFramePr>
          <p:cNvPr id="4" name="Content Placeholder 3">
            <a:extLst>
              <a:ext uri="{FF2B5EF4-FFF2-40B4-BE49-F238E27FC236}">
                <a16:creationId xmlns:a16="http://schemas.microsoft.com/office/drawing/2014/main" id="{6FEA297D-7379-43D0-8741-D7A50E126BC6}"/>
              </a:ext>
            </a:extLst>
          </p:cNvPr>
          <p:cNvGraphicFramePr>
            <a:graphicFrameLocks noGrp="1"/>
          </p:cNvGraphicFramePr>
          <p:nvPr>
            <p:ph idx="1"/>
            <p:extLst>
              <p:ext uri="{D42A27DB-BD31-4B8C-83A1-F6EECF244321}">
                <p14:modId xmlns:p14="http://schemas.microsoft.com/office/powerpoint/2010/main" val="801018942"/>
              </p:ext>
            </p:extLst>
          </p:nvPr>
        </p:nvGraphicFramePr>
        <p:xfrm>
          <a:off x="664296" y="1106821"/>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7B6D4E21-7BC9-4A6A-95C7-1CA05F4C7F85}"/>
              </a:ext>
            </a:extLst>
          </p:cNvPr>
          <p:cNvGraphicFramePr/>
          <p:nvPr>
            <p:extLst>
              <p:ext uri="{D42A27DB-BD31-4B8C-83A1-F6EECF244321}">
                <p14:modId xmlns:p14="http://schemas.microsoft.com/office/powerpoint/2010/main" val="1045648438"/>
              </p:ext>
            </p:extLst>
          </p:nvPr>
        </p:nvGraphicFramePr>
        <p:xfrm>
          <a:off x="342199" y="1795141"/>
          <a:ext cx="11448544" cy="3292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789ABD9C-8687-44D7-B20C-ABDBBDD9500F}"/>
              </a:ext>
            </a:extLst>
          </p:cNvPr>
          <p:cNvSpPr txBox="1"/>
          <p:nvPr/>
        </p:nvSpPr>
        <p:spPr>
          <a:xfrm>
            <a:off x="8423216" y="2684476"/>
            <a:ext cx="1559529" cy="1569660"/>
          </a:xfrm>
          <a:prstGeom prst="rect">
            <a:avLst/>
          </a:prstGeom>
          <a:noFill/>
        </p:spPr>
        <p:txBody>
          <a:bodyPr wrap="square" rtlCol="0">
            <a:spAutoFit/>
          </a:bodyPr>
          <a:lstStyle/>
          <a:p>
            <a:pPr algn="ctr"/>
            <a:r>
              <a:rPr lang="en-GB" sz="1600" dirty="0"/>
              <a:t>Self-discipline important: </a:t>
            </a:r>
          </a:p>
          <a:p>
            <a:pPr algn="ctr"/>
            <a:r>
              <a:rPr lang="en-GB" sz="1600" dirty="0"/>
              <a:t>4 x half year blocks ‘Sessions’</a:t>
            </a:r>
          </a:p>
          <a:p>
            <a:pPr algn="ctr"/>
            <a:r>
              <a:rPr lang="en-GB" sz="1600" dirty="0"/>
              <a:t>90% attendance is essential </a:t>
            </a:r>
          </a:p>
        </p:txBody>
      </p:sp>
      <p:graphicFrame>
        <p:nvGraphicFramePr>
          <p:cNvPr id="7" name="Diagram 6">
            <a:extLst>
              <a:ext uri="{FF2B5EF4-FFF2-40B4-BE49-F238E27FC236}">
                <a16:creationId xmlns:a16="http://schemas.microsoft.com/office/drawing/2014/main" id="{3F15A463-4D35-41C1-A365-16D46A057577}"/>
              </a:ext>
            </a:extLst>
          </p:cNvPr>
          <p:cNvGraphicFramePr/>
          <p:nvPr>
            <p:extLst>
              <p:ext uri="{D42A27DB-BD31-4B8C-83A1-F6EECF244321}">
                <p14:modId xmlns:p14="http://schemas.microsoft.com/office/powerpoint/2010/main" val="1309584896"/>
              </p:ext>
            </p:extLst>
          </p:nvPr>
        </p:nvGraphicFramePr>
        <p:xfrm>
          <a:off x="401257" y="3429000"/>
          <a:ext cx="11497163" cy="36000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TextBox 7">
            <a:extLst>
              <a:ext uri="{FF2B5EF4-FFF2-40B4-BE49-F238E27FC236}">
                <a16:creationId xmlns:a16="http://schemas.microsoft.com/office/drawing/2014/main" id="{C42A53A4-ACEC-41FF-A09A-608FA3DAA9B0}"/>
              </a:ext>
            </a:extLst>
          </p:cNvPr>
          <p:cNvSpPr txBox="1"/>
          <p:nvPr/>
        </p:nvSpPr>
        <p:spPr>
          <a:xfrm>
            <a:off x="7517153" y="4762085"/>
            <a:ext cx="1559529" cy="1200329"/>
          </a:xfrm>
          <a:prstGeom prst="rect">
            <a:avLst/>
          </a:prstGeom>
          <a:noFill/>
        </p:spPr>
        <p:txBody>
          <a:bodyPr wrap="square" rtlCol="0">
            <a:spAutoFit/>
          </a:bodyPr>
          <a:lstStyle/>
          <a:p>
            <a:pPr algn="ctr"/>
            <a:r>
              <a:rPr lang="en-GB" dirty="0">
                <a:solidFill>
                  <a:schemeClr val="bg1"/>
                </a:solidFill>
              </a:rPr>
              <a:t>Engineering</a:t>
            </a:r>
          </a:p>
          <a:p>
            <a:pPr algn="ctr"/>
            <a:r>
              <a:rPr lang="en-GB" dirty="0">
                <a:solidFill>
                  <a:schemeClr val="bg1"/>
                </a:solidFill>
              </a:rPr>
              <a:t>Office Skills </a:t>
            </a:r>
          </a:p>
          <a:p>
            <a:pPr algn="ctr"/>
            <a:r>
              <a:rPr lang="en-GB" dirty="0">
                <a:solidFill>
                  <a:schemeClr val="bg1"/>
                </a:solidFill>
              </a:rPr>
              <a:t>Construction</a:t>
            </a:r>
          </a:p>
          <a:p>
            <a:endParaRPr lang="en-GB" dirty="0"/>
          </a:p>
        </p:txBody>
      </p:sp>
      <p:sp>
        <p:nvSpPr>
          <p:cNvPr id="9" name="TextBox 8">
            <a:extLst>
              <a:ext uri="{FF2B5EF4-FFF2-40B4-BE49-F238E27FC236}">
                <a16:creationId xmlns:a16="http://schemas.microsoft.com/office/drawing/2014/main" id="{FC932C4C-6091-49AC-824E-2AE3BE1C938A}"/>
              </a:ext>
            </a:extLst>
          </p:cNvPr>
          <p:cNvSpPr txBox="1"/>
          <p:nvPr/>
        </p:nvSpPr>
        <p:spPr>
          <a:xfrm>
            <a:off x="9340809" y="4672722"/>
            <a:ext cx="2692245" cy="923330"/>
          </a:xfrm>
          <a:prstGeom prst="rect">
            <a:avLst/>
          </a:prstGeom>
          <a:noFill/>
        </p:spPr>
        <p:txBody>
          <a:bodyPr wrap="square" rtlCol="0">
            <a:spAutoFit/>
          </a:bodyPr>
          <a:lstStyle/>
          <a:p>
            <a:pPr algn="ctr"/>
            <a:r>
              <a:rPr lang="en-GB" dirty="0">
                <a:solidFill>
                  <a:schemeClr val="bg1"/>
                </a:solidFill>
              </a:rPr>
              <a:t>Craft &amp; Design</a:t>
            </a:r>
          </a:p>
          <a:p>
            <a:pPr algn="ctr"/>
            <a:r>
              <a:rPr lang="en-GB" dirty="0">
                <a:solidFill>
                  <a:schemeClr val="bg1"/>
                </a:solidFill>
              </a:rPr>
              <a:t>Hotel Catering</a:t>
            </a:r>
          </a:p>
          <a:p>
            <a:pPr algn="ctr"/>
            <a:r>
              <a:rPr lang="en-GB" dirty="0">
                <a:solidFill>
                  <a:schemeClr val="bg1"/>
                </a:solidFill>
              </a:rPr>
              <a:t>Community Care</a:t>
            </a:r>
          </a:p>
        </p:txBody>
      </p:sp>
      <p:sp>
        <p:nvSpPr>
          <p:cNvPr id="10" name="TextBox 9">
            <a:extLst>
              <a:ext uri="{FF2B5EF4-FFF2-40B4-BE49-F238E27FC236}">
                <a16:creationId xmlns:a16="http://schemas.microsoft.com/office/drawing/2014/main" id="{244E7EA0-BCF1-4EBD-A244-C4139CB7EE93}"/>
              </a:ext>
            </a:extLst>
          </p:cNvPr>
          <p:cNvSpPr txBox="1"/>
          <p:nvPr/>
        </p:nvSpPr>
        <p:spPr>
          <a:xfrm>
            <a:off x="50488" y="6008659"/>
            <a:ext cx="12141512" cy="646331"/>
          </a:xfrm>
          <a:prstGeom prst="rect">
            <a:avLst/>
          </a:prstGeom>
          <a:noFill/>
        </p:spPr>
        <p:txBody>
          <a:bodyPr wrap="square" rtlCol="0">
            <a:spAutoFit/>
          </a:bodyPr>
          <a:lstStyle/>
          <a:p>
            <a:pPr algn="ctr"/>
            <a:r>
              <a:rPr lang="en-GB" b="1" i="1" dirty="0"/>
              <a:t>“An active programme that allowed me greater independence and opportunities to connect with the world of work without the pressure of complete exam focus”</a:t>
            </a:r>
          </a:p>
        </p:txBody>
      </p:sp>
    </p:spTree>
    <p:extLst>
      <p:ext uri="{BB962C8B-B14F-4D97-AF65-F5344CB8AC3E}">
        <p14:creationId xmlns:p14="http://schemas.microsoft.com/office/powerpoint/2010/main" val="1283110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07644-6C14-4306-99E3-BB933877EB03}"/>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Home Economics</a:t>
            </a:r>
            <a:br>
              <a:rPr lang="en-GB" b="1" i="0" dirty="0">
                <a:solidFill>
                  <a:srgbClr val="222222"/>
                </a:solidFill>
                <a:effectLst/>
                <a:latin typeface="Montserrat" panose="00000500000000000000" pitchFamily="2" charset="0"/>
              </a:rPr>
            </a:br>
            <a:endParaRPr lang="en-GB" dirty="0"/>
          </a:p>
        </p:txBody>
      </p:sp>
      <p:graphicFrame>
        <p:nvGraphicFramePr>
          <p:cNvPr id="3" name="Table 3">
            <a:extLst>
              <a:ext uri="{FF2B5EF4-FFF2-40B4-BE49-F238E27FC236}">
                <a16:creationId xmlns:a16="http://schemas.microsoft.com/office/drawing/2014/main" id="{72BE754D-94C6-D010-3F26-532F9B76C1C9}"/>
              </a:ext>
            </a:extLst>
          </p:cNvPr>
          <p:cNvGraphicFramePr>
            <a:graphicFrameLocks noGrp="1"/>
          </p:cNvGraphicFramePr>
          <p:nvPr>
            <p:extLst>
              <p:ext uri="{D42A27DB-BD31-4B8C-83A1-F6EECF244321}">
                <p14:modId xmlns:p14="http://schemas.microsoft.com/office/powerpoint/2010/main" val="2723746543"/>
              </p:ext>
            </p:extLst>
          </p:nvPr>
        </p:nvGraphicFramePr>
        <p:xfrm>
          <a:off x="305594" y="1555115"/>
          <a:ext cx="11486072" cy="5151120"/>
        </p:xfrm>
        <a:graphic>
          <a:graphicData uri="http://schemas.openxmlformats.org/drawingml/2006/table">
            <a:tbl>
              <a:tblPr firstRow="1" bandRow="1">
                <a:tableStyleId>{5C22544A-7EE6-4342-B048-85BDC9FD1C3A}</a:tableStyleId>
              </a:tblPr>
              <a:tblGrid>
                <a:gridCol w="11486072">
                  <a:extLst>
                    <a:ext uri="{9D8B030D-6E8A-4147-A177-3AD203B41FA5}">
                      <a16:colId xmlns:a16="http://schemas.microsoft.com/office/drawing/2014/main" val="3670296993"/>
                    </a:ext>
                  </a:extLst>
                </a:gridCol>
              </a:tblGrid>
              <a:tr h="370840">
                <a:tc>
                  <a:txBody>
                    <a:bodyPr/>
                    <a:lstStyle/>
                    <a:p>
                      <a:pPr marL="0" indent="0">
                        <a:buNone/>
                      </a:pPr>
                      <a:r>
                        <a:rPr lang="en-GB" sz="2000" b="1" dirty="0">
                          <a:solidFill>
                            <a:schemeClr val="tx1"/>
                          </a:solidFill>
                        </a:rPr>
                        <a:t>What is covered? </a:t>
                      </a:r>
                    </a:p>
                    <a:p>
                      <a:pPr marL="0" indent="0">
                        <a:buNone/>
                      </a:pPr>
                      <a:r>
                        <a:rPr lang="en-GB" sz="2000" b="0" dirty="0">
                          <a:solidFill>
                            <a:schemeClr val="tx1"/>
                          </a:solidFill>
                        </a:rPr>
                        <a:t>3 core areas and 1 elective. </a:t>
                      </a:r>
                    </a:p>
                    <a:p>
                      <a:pPr marL="0" indent="0">
                        <a:buNone/>
                      </a:pPr>
                      <a:r>
                        <a:rPr lang="en-GB" sz="2000" b="0" dirty="0">
                          <a:solidFill>
                            <a:schemeClr val="tx1"/>
                          </a:solidFill>
                        </a:rPr>
                        <a:t>Core: Food Studies (45%), </a:t>
                      </a:r>
                    </a:p>
                    <a:p>
                      <a:pPr marL="0" indent="0">
                        <a:buNone/>
                      </a:pPr>
                      <a:r>
                        <a:rPr lang="en-GB" sz="2000" b="0" dirty="0">
                          <a:solidFill>
                            <a:schemeClr val="tx1"/>
                          </a:solidFill>
                        </a:rPr>
                        <a:t>Resource Management &amp; Consumer Studies (25%) </a:t>
                      </a:r>
                    </a:p>
                    <a:p>
                      <a:pPr marL="0" indent="0">
                        <a:buNone/>
                      </a:pPr>
                      <a:r>
                        <a:rPr lang="en-GB" sz="2000" b="0" dirty="0">
                          <a:solidFill>
                            <a:schemeClr val="tx1"/>
                          </a:solidFill>
                        </a:rPr>
                        <a:t>Social Studies (10%). </a:t>
                      </a:r>
                    </a:p>
                    <a:p>
                      <a:pPr marL="0" indent="0">
                        <a:buNone/>
                      </a:pPr>
                      <a:r>
                        <a:rPr lang="en-GB" sz="2000" b="0" dirty="0">
                          <a:solidFill>
                            <a:schemeClr val="tx1"/>
                          </a:solidFill>
                        </a:rPr>
                        <a:t>Electives: 3 of which 1 is chosen (20%): </a:t>
                      </a:r>
                    </a:p>
                    <a:p>
                      <a:pPr marL="0" indent="0">
                        <a:buNone/>
                      </a:pPr>
                      <a:r>
                        <a:rPr lang="en-GB" sz="2000" b="0" dirty="0">
                          <a:solidFill>
                            <a:schemeClr val="tx1"/>
                          </a:solidFill>
                        </a:rPr>
                        <a:t>Home Design and Management, Textiles, Fashion and Design</a:t>
                      </a:r>
                    </a:p>
                    <a:p>
                      <a:pPr marL="0" indent="0">
                        <a:buNone/>
                      </a:pPr>
                      <a:r>
                        <a:rPr lang="en-GB" sz="2000" b="0" dirty="0">
                          <a:solidFill>
                            <a:schemeClr val="tx1"/>
                          </a:solidFill>
                        </a:rPr>
                        <a:t>(10%) for written and (10%) for Sewing Assignment &amp; Social Studies. </a:t>
                      </a:r>
                    </a:p>
                    <a:p>
                      <a:endParaRPr lang="en-GB" sz="2000" dirty="0">
                        <a:solidFill>
                          <a:schemeClr val="tx1"/>
                        </a:solidFill>
                      </a:endParaRPr>
                    </a:p>
                  </a:txBody>
                  <a:tcPr>
                    <a:solidFill>
                      <a:schemeClr val="bg1"/>
                    </a:solidFill>
                  </a:tcPr>
                </a:tc>
                <a:extLst>
                  <a:ext uri="{0D108BD9-81ED-4DB2-BD59-A6C34878D82A}">
                    <a16:rowId xmlns:a16="http://schemas.microsoft.com/office/drawing/2014/main" val="4072784696"/>
                  </a:ext>
                </a:extLst>
              </a:tr>
              <a:tr h="370840">
                <a:tc>
                  <a:txBody>
                    <a:bodyPr/>
                    <a:lstStyle/>
                    <a:p>
                      <a:pPr marL="0" indent="0">
                        <a:buNone/>
                      </a:pPr>
                      <a:r>
                        <a:rPr lang="en-GB" sz="2000" b="1" dirty="0"/>
                        <a:t>Examination: </a:t>
                      </a:r>
                    </a:p>
                    <a:p>
                      <a:pPr marL="0" indent="0">
                        <a:buNone/>
                      </a:pPr>
                      <a:r>
                        <a:rPr lang="en-GB" sz="2000" dirty="0"/>
                        <a:t>Written Exam: 80%: 2.5 hours (Core: 60% &amp; Electives: 20%) </a:t>
                      </a:r>
                    </a:p>
                    <a:p>
                      <a:pPr marL="0" indent="0">
                        <a:buNone/>
                      </a:pPr>
                      <a:r>
                        <a:rPr lang="en-GB" sz="2000" dirty="0"/>
                        <a:t>Practical coursework: 20% </a:t>
                      </a:r>
                    </a:p>
                    <a:p>
                      <a:pPr marL="0" indent="0">
                        <a:buNone/>
                      </a:pPr>
                      <a:endParaRPr lang="en-GB" sz="2000" dirty="0"/>
                    </a:p>
                  </a:txBody>
                  <a:tcPr>
                    <a:solidFill>
                      <a:srgbClr val="CC99FF"/>
                    </a:solidFill>
                  </a:tcPr>
                </a:tc>
                <a:extLst>
                  <a:ext uri="{0D108BD9-81ED-4DB2-BD59-A6C34878D82A}">
                    <a16:rowId xmlns:a16="http://schemas.microsoft.com/office/drawing/2014/main" val="7548074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Courses/Careers: </a:t>
                      </a:r>
                      <a:r>
                        <a:rPr lang="en-GB" sz="2000" dirty="0"/>
                        <a:t>Hotel, Catering &amp; Tourism, Culinary Arts, Fashion &amp; Design, Childcare, Home Economics Teaching, Social Care, Food Science</a:t>
                      </a:r>
                    </a:p>
                    <a:p>
                      <a:endParaRPr lang="en-GB" sz="2000" dirty="0">
                        <a:solidFill>
                          <a:schemeClr val="tx1"/>
                        </a:solidFill>
                      </a:endParaRPr>
                    </a:p>
                  </a:txBody>
                  <a:tcPr>
                    <a:solidFill>
                      <a:srgbClr val="B97DC5"/>
                    </a:solidFill>
                  </a:tcPr>
                </a:tc>
                <a:extLst>
                  <a:ext uri="{0D108BD9-81ED-4DB2-BD59-A6C34878D82A}">
                    <a16:rowId xmlns:a16="http://schemas.microsoft.com/office/drawing/2014/main" val="2142277972"/>
                  </a:ext>
                </a:extLst>
              </a:tr>
            </a:tbl>
          </a:graphicData>
        </a:graphic>
      </p:graphicFrame>
      <p:pic>
        <p:nvPicPr>
          <p:cNvPr id="17" name="Picture 16">
            <a:extLst>
              <a:ext uri="{FF2B5EF4-FFF2-40B4-BE49-F238E27FC236}">
                <a16:creationId xmlns:a16="http://schemas.microsoft.com/office/drawing/2014/main" id="{5D1B7B2A-F033-45ED-B277-85C1DB506B31}"/>
              </a:ext>
            </a:extLst>
          </p:cNvPr>
          <p:cNvPicPr>
            <a:picLocks noChangeAspect="1"/>
          </p:cNvPicPr>
          <p:nvPr/>
        </p:nvPicPr>
        <p:blipFill>
          <a:blip r:embed="rId2"/>
          <a:stretch>
            <a:fillRect/>
          </a:stretch>
        </p:blipFill>
        <p:spPr>
          <a:xfrm>
            <a:off x="7929233" y="171742"/>
            <a:ext cx="1847850" cy="2476500"/>
          </a:xfrm>
          <a:prstGeom prst="rect">
            <a:avLst/>
          </a:prstGeom>
        </p:spPr>
      </p:pic>
      <p:pic>
        <p:nvPicPr>
          <p:cNvPr id="16" name="Picture 15">
            <a:extLst>
              <a:ext uri="{FF2B5EF4-FFF2-40B4-BE49-F238E27FC236}">
                <a16:creationId xmlns:a16="http://schemas.microsoft.com/office/drawing/2014/main" id="{544CE048-F70E-4D70-9448-7FDFC9170BAB}"/>
              </a:ext>
            </a:extLst>
          </p:cNvPr>
          <p:cNvPicPr>
            <a:picLocks noChangeAspect="1"/>
          </p:cNvPicPr>
          <p:nvPr/>
        </p:nvPicPr>
        <p:blipFill>
          <a:blip r:embed="rId3"/>
          <a:stretch>
            <a:fillRect/>
          </a:stretch>
        </p:blipFill>
        <p:spPr>
          <a:xfrm>
            <a:off x="10255941" y="114592"/>
            <a:ext cx="1800225" cy="2533650"/>
          </a:xfrm>
          <a:prstGeom prst="rect">
            <a:avLst/>
          </a:prstGeom>
        </p:spPr>
      </p:pic>
    </p:spTree>
    <p:extLst>
      <p:ext uri="{BB962C8B-B14F-4D97-AF65-F5344CB8AC3E}">
        <p14:creationId xmlns:p14="http://schemas.microsoft.com/office/powerpoint/2010/main" val="47016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840B1-DF6B-4F5D-B677-63736B2B45F8}"/>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Physical Education**</a:t>
            </a:r>
            <a:br>
              <a:rPr lang="en-GB" b="1" i="0" dirty="0">
                <a:solidFill>
                  <a:srgbClr val="222222"/>
                </a:solidFill>
                <a:effectLst/>
                <a:latin typeface="Montserrat" panose="00000500000000000000" pitchFamily="2" charset="0"/>
              </a:rPr>
            </a:br>
            <a:endParaRPr lang="en-GB" dirty="0"/>
          </a:p>
        </p:txBody>
      </p:sp>
      <p:graphicFrame>
        <p:nvGraphicFramePr>
          <p:cNvPr id="3" name="Table 4">
            <a:extLst>
              <a:ext uri="{FF2B5EF4-FFF2-40B4-BE49-F238E27FC236}">
                <a16:creationId xmlns:a16="http://schemas.microsoft.com/office/drawing/2014/main" id="{6B09DBC0-C05D-53E8-18EF-6D9439F4295D}"/>
              </a:ext>
            </a:extLst>
          </p:cNvPr>
          <p:cNvGraphicFramePr>
            <a:graphicFrameLocks noGrp="1"/>
          </p:cNvGraphicFramePr>
          <p:nvPr>
            <p:extLst>
              <p:ext uri="{D42A27DB-BD31-4B8C-83A1-F6EECF244321}">
                <p14:modId xmlns:p14="http://schemas.microsoft.com/office/powerpoint/2010/main" val="2633621877"/>
              </p:ext>
            </p:extLst>
          </p:nvPr>
        </p:nvGraphicFramePr>
        <p:xfrm>
          <a:off x="376121" y="1583140"/>
          <a:ext cx="11388249" cy="5659996"/>
        </p:xfrm>
        <a:graphic>
          <a:graphicData uri="http://schemas.openxmlformats.org/drawingml/2006/table">
            <a:tbl>
              <a:tblPr firstRow="1" bandRow="1">
                <a:tableStyleId>{5C22544A-7EE6-4342-B048-85BDC9FD1C3A}</a:tableStyleId>
              </a:tblPr>
              <a:tblGrid>
                <a:gridCol w="11388249">
                  <a:extLst>
                    <a:ext uri="{9D8B030D-6E8A-4147-A177-3AD203B41FA5}">
                      <a16:colId xmlns:a16="http://schemas.microsoft.com/office/drawing/2014/main" val="2061702854"/>
                    </a:ext>
                  </a:extLst>
                </a:gridCol>
              </a:tblGrid>
              <a:tr h="2917976">
                <a:tc>
                  <a:txBody>
                    <a:bodyPr/>
                    <a:lstStyle/>
                    <a:p>
                      <a:pPr marL="0" indent="0" algn="l">
                        <a:buNone/>
                      </a:pPr>
                      <a:r>
                        <a:rPr lang="en-GB" sz="1800" b="1" i="0" dirty="0">
                          <a:solidFill>
                            <a:schemeClr val="tx1"/>
                          </a:solidFill>
                          <a:effectLst/>
                          <a:latin typeface="Lato" panose="020F0502020204030203" pitchFamily="34" charset="0"/>
                        </a:rPr>
                        <a:t>What is Covered?</a:t>
                      </a:r>
                    </a:p>
                    <a:p>
                      <a:pPr marL="0" indent="0" algn="l">
                        <a:buNone/>
                      </a:pPr>
                      <a:r>
                        <a:rPr lang="en-GB" sz="1800" i="0" dirty="0">
                          <a:solidFill>
                            <a:schemeClr val="tx1"/>
                          </a:solidFill>
                          <a:effectLst/>
                          <a:latin typeface="Lato" panose="020F0502020204030203" pitchFamily="34" charset="0"/>
                        </a:rPr>
                        <a:t>LCPE is the equivalent </a:t>
                      </a:r>
                      <a:r>
                        <a:rPr lang="en-GB" sz="1800" b="0" i="0" dirty="0">
                          <a:solidFill>
                            <a:schemeClr val="tx1"/>
                          </a:solidFill>
                          <a:effectLst/>
                          <a:latin typeface="Lato" panose="020F0502020204030203" pitchFamily="34" charset="0"/>
                        </a:rPr>
                        <a:t>of studying sports science in first year in college. As the written assessment comprises 50% of the marking, ability in the physical activity alone will not be sufficient, students will need to engage with the classroom section of the course. Theoretical  knowledge such as how to analyse skills and improve nutrition, will directly benefit student’s physical performance goals. </a:t>
                      </a:r>
                      <a:endParaRPr lang="en-GB" sz="1800" b="1" i="0" dirty="0">
                        <a:solidFill>
                          <a:schemeClr val="tx1"/>
                        </a:solidFill>
                        <a:effectLst/>
                        <a:latin typeface="Lato" panose="020F0502020204030203" pitchFamily="34" charset="0"/>
                      </a:endParaRPr>
                    </a:p>
                    <a:p>
                      <a:pPr marL="0" indent="0" algn="l">
                        <a:buNone/>
                      </a:pPr>
                      <a:r>
                        <a:rPr lang="en-GB" sz="1800" b="1" i="0" dirty="0">
                          <a:solidFill>
                            <a:schemeClr val="tx1"/>
                          </a:solidFill>
                          <a:effectLst/>
                          <a:latin typeface="Lato" panose="020F0502020204030203" pitchFamily="34" charset="0"/>
                        </a:rPr>
                        <a:t>Course Content:</a:t>
                      </a:r>
                    </a:p>
                    <a:p>
                      <a:pPr marL="0" indent="0" algn="l">
                        <a:buNone/>
                      </a:pPr>
                      <a:r>
                        <a:rPr lang="en-GB" sz="1800" b="1" i="0" dirty="0">
                          <a:solidFill>
                            <a:schemeClr val="tx1"/>
                          </a:solidFill>
                          <a:effectLst/>
                          <a:latin typeface="Lato" panose="020F0502020204030203" pitchFamily="34" charset="0"/>
                        </a:rPr>
                        <a:t>Strand 1 Topics: </a:t>
                      </a:r>
                      <a:r>
                        <a:rPr lang="en-GB" sz="1800" b="0" i="0" dirty="0">
                          <a:solidFill>
                            <a:schemeClr val="tx1"/>
                          </a:solidFill>
                          <a:effectLst/>
                          <a:latin typeface="Lato" panose="020F0502020204030203" pitchFamily="34" charset="0"/>
                        </a:rPr>
                        <a:t>Learning and improving skill and techniques, Physical and psychological demands of performance, Structures, strategies, roles and conventions, Planning for optimum performance. </a:t>
                      </a:r>
                    </a:p>
                    <a:p>
                      <a:pPr marL="0" indent="0" algn="l">
                        <a:buNone/>
                      </a:pPr>
                      <a:r>
                        <a:rPr lang="en-GB" sz="1800" b="1" i="0" dirty="0">
                          <a:solidFill>
                            <a:schemeClr val="tx1"/>
                          </a:solidFill>
                          <a:effectLst/>
                          <a:latin typeface="Lato" panose="020F0502020204030203" pitchFamily="34" charset="0"/>
                        </a:rPr>
                        <a:t>Strand 2 Topics: </a:t>
                      </a:r>
                      <a:r>
                        <a:rPr lang="en-GB" sz="1800" b="0" i="0" dirty="0">
                          <a:solidFill>
                            <a:schemeClr val="tx1"/>
                          </a:solidFill>
                          <a:effectLst/>
                          <a:latin typeface="Lato" panose="020F0502020204030203" pitchFamily="34" charset="0"/>
                        </a:rPr>
                        <a:t>Promoting physical activity, Ethics and fair play.</a:t>
                      </a:r>
                    </a:p>
                    <a:p>
                      <a:pPr marL="0" indent="0" algn="l">
                        <a:buNone/>
                      </a:pPr>
                      <a:r>
                        <a:rPr lang="en-GB" sz="1800" b="1" dirty="0">
                          <a:solidFill>
                            <a:schemeClr val="tx1"/>
                          </a:solidFill>
                          <a:latin typeface="Lato" panose="020F0502020204030203" pitchFamily="34" charset="0"/>
                        </a:rPr>
                        <a:t>In addition two of the following each year: </a:t>
                      </a:r>
                      <a:r>
                        <a:rPr lang="en-GB" sz="1800" b="0" i="0" dirty="0">
                          <a:solidFill>
                            <a:schemeClr val="tx1"/>
                          </a:solidFill>
                          <a:effectLst/>
                          <a:latin typeface="Lato" panose="020F0502020204030203" pitchFamily="34" charset="0"/>
                        </a:rPr>
                        <a:t>Physical activity and inclusion. Technology, media and sport. </a:t>
                      </a:r>
                    </a:p>
                    <a:p>
                      <a:pPr marL="0" indent="0" algn="l">
                        <a:buNone/>
                      </a:pPr>
                      <a:r>
                        <a:rPr lang="en-GB" sz="1800" dirty="0">
                          <a:solidFill>
                            <a:schemeClr val="tx1"/>
                          </a:solidFill>
                          <a:latin typeface="Lato" panose="020F0502020204030203" pitchFamily="34" charset="0"/>
                        </a:rPr>
                        <a:t>Gender &amp; Physical Activity </a:t>
                      </a:r>
                      <a:r>
                        <a:rPr lang="en-GB" sz="1800" b="0" i="0" dirty="0">
                          <a:solidFill>
                            <a:schemeClr val="tx1"/>
                          </a:solidFill>
                          <a:effectLst/>
                          <a:latin typeface="Lato" panose="020F0502020204030203" pitchFamily="34" charset="0"/>
                        </a:rPr>
                        <a:t>Business &amp; Enterprise in Physical activity &amp; sport</a:t>
                      </a:r>
                    </a:p>
                    <a:p>
                      <a:pPr marL="0" indent="0" algn="l">
                        <a:buNone/>
                      </a:pPr>
                      <a:endParaRPr lang="en-GB" sz="1800" b="0" i="0" dirty="0">
                        <a:solidFill>
                          <a:schemeClr val="tx1"/>
                        </a:solidFill>
                        <a:effectLst/>
                        <a:latin typeface="Lato" panose="020F0502020204030203" pitchFamily="34" charset="0"/>
                      </a:endParaRPr>
                    </a:p>
                  </a:txBody>
                  <a:tcPr>
                    <a:solidFill>
                      <a:schemeClr val="bg1"/>
                    </a:solidFill>
                  </a:tcPr>
                </a:tc>
                <a:extLst>
                  <a:ext uri="{0D108BD9-81ED-4DB2-BD59-A6C34878D82A}">
                    <a16:rowId xmlns:a16="http://schemas.microsoft.com/office/drawing/2014/main" val="2701646928"/>
                  </a:ext>
                </a:extLst>
              </a:tr>
              <a:tr h="666219">
                <a:tc>
                  <a:txBody>
                    <a:bodyPr/>
                    <a:lstStyle/>
                    <a:p>
                      <a:pPr marL="0" indent="0" algn="l">
                        <a:buNone/>
                      </a:pPr>
                      <a:r>
                        <a:rPr lang="en-GB" b="1" i="0" dirty="0">
                          <a:solidFill>
                            <a:schemeClr val="tx1"/>
                          </a:solidFill>
                          <a:effectLst/>
                          <a:latin typeface="Lato" panose="020F0502020204030203" pitchFamily="34" charset="0"/>
                        </a:rPr>
                        <a:t>There are three assessment components in LCPE: </a:t>
                      </a:r>
                    </a:p>
                    <a:p>
                      <a:pPr marL="0" indent="0">
                        <a:buNone/>
                      </a:pPr>
                      <a:r>
                        <a:rPr lang="en-GB" b="0" i="0" dirty="0">
                          <a:solidFill>
                            <a:schemeClr val="tx1"/>
                          </a:solidFill>
                          <a:effectLst/>
                          <a:latin typeface="Lato" panose="020F0502020204030203" pitchFamily="34" charset="0"/>
                        </a:rPr>
                        <a:t>Physical activity project – 20%. Performance assessment – 30%. Written examination – 50%.</a:t>
                      </a:r>
                      <a:r>
                        <a:rPr lang="en-GB" b="1" i="0" dirty="0">
                          <a:solidFill>
                            <a:schemeClr val="tx1"/>
                          </a:solidFill>
                          <a:effectLst/>
                          <a:latin typeface="Lato" panose="020F0502020204030203" pitchFamily="34" charset="0"/>
                        </a:rPr>
                        <a:t> </a:t>
                      </a:r>
                    </a:p>
                  </a:txBody>
                  <a:tcPr>
                    <a:solidFill>
                      <a:srgbClr val="CC99FF"/>
                    </a:solidFill>
                  </a:tcPr>
                </a:tc>
                <a:extLst>
                  <a:ext uri="{0D108BD9-81ED-4DB2-BD59-A6C34878D82A}">
                    <a16:rowId xmlns:a16="http://schemas.microsoft.com/office/drawing/2014/main" val="784577415"/>
                  </a:ext>
                </a:extLst>
              </a:tr>
              <a:tr h="1610497">
                <a:tc>
                  <a:txBody>
                    <a:bodyPr/>
                    <a:lstStyle/>
                    <a:p>
                      <a:pPr marL="0" indent="0" algn="l">
                        <a:buNone/>
                      </a:pPr>
                      <a:r>
                        <a:rPr lang="en-GB" b="1" i="0" dirty="0">
                          <a:solidFill>
                            <a:schemeClr val="tx1"/>
                          </a:solidFill>
                          <a:effectLst/>
                          <a:latin typeface="Montserrat" panose="00000500000000000000" pitchFamily="2" charset="0"/>
                        </a:rPr>
                        <a:t>Career Sectors</a:t>
                      </a:r>
                    </a:p>
                    <a:p>
                      <a:pPr marL="0" indent="0" algn="l">
                        <a:buNone/>
                      </a:pPr>
                      <a:r>
                        <a:rPr lang="en-GB" b="0" i="0" dirty="0">
                          <a:solidFill>
                            <a:schemeClr val="tx1"/>
                          </a:solidFill>
                          <a:effectLst/>
                          <a:latin typeface="Lato" panose="020F0502020204030203" pitchFamily="34" charset="0"/>
                        </a:rPr>
                        <a:t>This subject builds skills and knowledge that are particularly useful for careers in the following Career Sectors: sports and fitness occupations, Physiotherapy, physical training or sports coaching, </a:t>
                      </a:r>
                      <a:r>
                        <a:rPr lang="en-GB" dirty="0">
                          <a:solidFill>
                            <a:schemeClr val="tx1"/>
                          </a:solidFill>
                          <a:latin typeface="Lato" panose="020F0502020204030203" pitchFamily="34" charset="0"/>
                        </a:rPr>
                        <a:t>Strength &amp; Conditioning.</a:t>
                      </a:r>
                      <a:endParaRPr lang="en-GB" b="0" i="0" dirty="0">
                        <a:solidFill>
                          <a:schemeClr val="tx1"/>
                        </a:solidFill>
                        <a:effectLst/>
                        <a:latin typeface="Lato" panose="020F0502020204030203" pitchFamily="34" charset="0"/>
                      </a:endParaRPr>
                    </a:p>
                  </a:txBody>
                  <a:tcPr>
                    <a:solidFill>
                      <a:srgbClr val="B97DC5"/>
                    </a:solidFill>
                  </a:tcPr>
                </a:tc>
                <a:extLst>
                  <a:ext uri="{0D108BD9-81ED-4DB2-BD59-A6C34878D82A}">
                    <a16:rowId xmlns:a16="http://schemas.microsoft.com/office/drawing/2014/main" val="2864664014"/>
                  </a:ext>
                </a:extLst>
              </a:tr>
            </a:tbl>
          </a:graphicData>
        </a:graphic>
      </p:graphicFrame>
      <p:pic>
        <p:nvPicPr>
          <p:cNvPr id="19" name="Picture 18">
            <a:extLst>
              <a:ext uri="{FF2B5EF4-FFF2-40B4-BE49-F238E27FC236}">
                <a16:creationId xmlns:a16="http://schemas.microsoft.com/office/drawing/2014/main" id="{6B55B7CA-D985-4E32-89BB-D79E898D861E}"/>
              </a:ext>
            </a:extLst>
          </p:cNvPr>
          <p:cNvPicPr>
            <a:picLocks noChangeAspect="1"/>
          </p:cNvPicPr>
          <p:nvPr/>
        </p:nvPicPr>
        <p:blipFill>
          <a:blip r:embed="rId2"/>
          <a:stretch>
            <a:fillRect/>
          </a:stretch>
        </p:blipFill>
        <p:spPr>
          <a:xfrm>
            <a:off x="7320137" y="-2547"/>
            <a:ext cx="2409825" cy="1693235"/>
          </a:xfrm>
          <a:prstGeom prst="rect">
            <a:avLst/>
          </a:prstGeom>
        </p:spPr>
      </p:pic>
      <p:pic>
        <p:nvPicPr>
          <p:cNvPr id="18" name="Picture 17">
            <a:extLst>
              <a:ext uri="{FF2B5EF4-FFF2-40B4-BE49-F238E27FC236}">
                <a16:creationId xmlns:a16="http://schemas.microsoft.com/office/drawing/2014/main" id="{DC49D7C8-DF52-491C-ABD6-91AAF948575A}"/>
              </a:ext>
            </a:extLst>
          </p:cNvPr>
          <p:cNvPicPr>
            <a:picLocks noChangeAspect="1"/>
          </p:cNvPicPr>
          <p:nvPr/>
        </p:nvPicPr>
        <p:blipFill>
          <a:blip r:embed="rId3"/>
          <a:stretch>
            <a:fillRect/>
          </a:stretch>
        </p:blipFill>
        <p:spPr>
          <a:xfrm>
            <a:off x="9729962" y="-2548"/>
            <a:ext cx="2409825" cy="1693235"/>
          </a:xfrm>
          <a:prstGeom prst="rect">
            <a:avLst/>
          </a:prstGeom>
        </p:spPr>
      </p:pic>
    </p:spTree>
    <p:extLst>
      <p:ext uri="{BB962C8B-B14F-4D97-AF65-F5344CB8AC3E}">
        <p14:creationId xmlns:p14="http://schemas.microsoft.com/office/powerpoint/2010/main" val="2258292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3E4BC4-5294-4433-9774-DCA0B4DA0D8F}"/>
              </a:ext>
            </a:extLst>
          </p:cNvPr>
          <p:cNvSpPr>
            <a:spLocks noGrp="1"/>
          </p:cNvSpPr>
          <p:nvPr>
            <p:ph type="title"/>
          </p:nvPr>
        </p:nvSpPr>
        <p:spPr/>
        <p:txBody>
          <a:bodyPr/>
          <a:lstStyle/>
          <a:p>
            <a:r>
              <a:rPr lang="en-GB" b="1" i="0" dirty="0">
                <a:solidFill>
                  <a:srgbClr val="1B749A"/>
                </a:solidFill>
                <a:effectLst/>
                <a:latin typeface="Montserrat" panose="00000500000000000000" pitchFamily="2" charset="0"/>
              </a:rPr>
              <a:t>Business Group</a:t>
            </a:r>
            <a:br>
              <a:rPr lang="en-GB" b="1" i="0" dirty="0">
                <a:solidFill>
                  <a:srgbClr val="1B749A"/>
                </a:solidFill>
                <a:effectLst/>
                <a:latin typeface="Montserrat" panose="00000500000000000000" pitchFamily="2" charset="0"/>
              </a:rPr>
            </a:br>
            <a:endParaRPr lang="en-GB" dirty="0"/>
          </a:p>
        </p:txBody>
      </p:sp>
      <p:sp>
        <p:nvSpPr>
          <p:cNvPr id="8" name="Content Placeholder 7">
            <a:extLst>
              <a:ext uri="{FF2B5EF4-FFF2-40B4-BE49-F238E27FC236}">
                <a16:creationId xmlns:a16="http://schemas.microsoft.com/office/drawing/2014/main" id="{7E6952D0-F349-46BE-9782-CEA46B7B0ED2}"/>
              </a:ext>
            </a:extLst>
          </p:cNvPr>
          <p:cNvSpPr>
            <a:spLocks noGrp="1"/>
          </p:cNvSpPr>
          <p:nvPr>
            <p:ph sz="half" idx="1"/>
          </p:nvPr>
        </p:nvSpPr>
        <p:spPr/>
        <p:txBody>
          <a:bodyPr vert="horz" lIns="91440" tIns="45720" rIns="91440" bIns="45720" rtlCol="0" anchor="t">
            <a:normAutofit/>
          </a:bodyPr>
          <a:lstStyle/>
          <a:p>
            <a:pPr marL="0" indent="0" algn="ctr">
              <a:buNone/>
            </a:pPr>
            <a:r>
              <a:rPr lang="en-GB" b="0" i="0" dirty="0">
                <a:solidFill>
                  <a:srgbClr val="666666"/>
                </a:solidFill>
                <a:effectLst/>
                <a:latin typeface="Lato" panose="020F0502020204030203" pitchFamily="34" charset="0"/>
              </a:rPr>
              <a:t>These subjects teach the skills and knowledge needed to understand how business works.</a:t>
            </a:r>
          </a:p>
          <a:p>
            <a:pPr marL="0" indent="0" algn="ctr">
              <a:buNone/>
            </a:pPr>
            <a:endParaRPr lang="en-GB" dirty="0">
              <a:solidFill>
                <a:srgbClr val="666666"/>
              </a:solidFill>
              <a:latin typeface="Lato"/>
              <a:ea typeface="Lato"/>
              <a:cs typeface="Lato"/>
            </a:endParaRPr>
          </a:p>
          <a:p>
            <a:pPr marL="0" indent="0" algn="ctr">
              <a:buNone/>
            </a:pPr>
            <a:r>
              <a:rPr lang="en-GB" b="1" dirty="0">
                <a:latin typeface="Lato"/>
                <a:ea typeface="Lato"/>
                <a:cs typeface="Lato"/>
              </a:rPr>
              <a:t>Accounting</a:t>
            </a:r>
          </a:p>
          <a:p>
            <a:pPr marL="0" indent="0" algn="ctr">
              <a:buNone/>
            </a:pPr>
            <a:r>
              <a:rPr lang="en-GB" b="1" dirty="0">
                <a:latin typeface="Lato"/>
                <a:ea typeface="Lato"/>
                <a:cs typeface="Lato"/>
              </a:rPr>
              <a:t>Business</a:t>
            </a:r>
          </a:p>
          <a:p>
            <a:pPr marL="0" indent="0" algn="ctr">
              <a:buNone/>
            </a:pPr>
            <a:r>
              <a:rPr lang="en-GB" b="1" dirty="0">
                <a:latin typeface="Lato"/>
                <a:ea typeface="Lato"/>
                <a:cs typeface="Lato"/>
              </a:rPr>
              <a:t>LCVP</a:t>
            </a:r>
          </a:p>
          <a:p>
            <a:pPr marL="0" indent="0">
              <a:buNone/>
            </a:pPr>
            <a:endParaRPr lang="en-GB" dirty="0">
              <a:cs typeface="Calibri" panose="020F0502020204030204"/>
            </a:endParaRPr>
          </a:p>
        </p:txBody>
      </p:sp>
      <p:pic>
        <p:nvPicPr>
          <p:cNvPr id="10" name="Picture 9">
            <a:extLst>
              <a:ext uri="{FF2B5EF4-FFF2-40B4-BE49-F238E27FC236}">
                <a16:creationId xmlns:a16="http://schemas.microsoft.com/office/drawing/2014/main" id="{83C0BB25-D63A-4263-BE0D-3D5479F96F31}"/>
              </a:ext>
            </a:extLst>
          </p:cNvPr>
          <p:cNvPicPr>
            <a:picLocks noChangeAspect="1"/>
          </p:cNvPicPr>
          <p:nvPr/>
        </p:nvPicPr>
        <p:blipFill>
          <a:blip r:embed="rId2"/>
          <a:stretch>
            <a:fillRect/>
          </a:stretch>
        </p:blipFill>
        <p:spPr>
          <a:xfrm>
            <a:off x="6997148" y="2179984"/>
            <a:ext cx="3690730" cy="3286538"/>
          </a:xfrm>
          <a:prstGeom prst="rect">
            <a:avLst/>
          </a:prstGeom>
        </p:spPr>
      </p:pic>
    </p:spTree>
    <p:extLst>
      <p:ext uri="{BB962C8B-B14F-4D97-AF65-F5344CB8AC3E}">
        <p14:creationId xmlns:p14="http://schemas.microsoft.com/office/powerpoint/2010/main" val="1069428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6AA73-86AD-4B49-A2E9-B1D1CA05A4E0}"/>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Accounting</a:t>
            </a:r>
            <a:br>
              <a:rPr lang="en-GB" b="1" i="0" dirty="0">
                <a:solidFill>
                  <a:srgbClr val="222222"/>
                </a:solidFill>
                <a:effectLst/>
                <a:latin typeface="Montserrat" panose="00000500000000000000" pitchFamily="2" charset="0"/>
              </a:rPr>
            </a:br>
            <a:endParaRPr lang="en-GB" dirty="0"/>
          </a:p>
        </p:txBody>
      </p:sp>
      <p:graphicFrame>
        <p:nvGraphicFramePr>
          <p:cNvPr id="3" name="Table 3">
            <a:extLst>
              <a:ext uri="{FF2B5EF4-FFF2-40B4-BE49-F238E27FC236}">
                <a16:creationId xmlns:a16="http://schemas.microsoft.com/office/drawing/2014/main" id="{3C857A0D-5A04-142B-7DAD-9F408A05DCEE}"/>
              </a:ext>
            </a:extLst>
          </p:cNvPr>
          <p:cNvGraphicFramePr>
            <a:graphicFrameLocks noGrp="1"/>
          </p:cNvGraphicFramePr>
          <p:nvPr>
            <p:extLst>
              <p:ext uri="{D42A27DB-BD31-4B8C-83A1-F6EECF244321}">
                <p14:modId xmlns:p14="http://schemas.microsoft.com/office/powerpoint/2010/main" val="1115547094"/>
              </p:ext>
            </p:extLst>
          </p:nvPr>
        </p:nvGraphicFramePr>
        <p:xfrm>
          <a:off x="380619" y="1442997"/>
          <a:ext cx="11356455" cy="5254374"/>
        </p:xfrm>
        <a:graphic>
          <a:graphicData uri="http://schemas.openxmlformats.org/drawingml/2006/table">
            <a:tbl>
              <a:tblPr firstRow="1" bandRow="1">
                <a:tableStyleId>{21E4AEA4-8DFA-4A89-87EB-49C32662AFE0}</a:tableStyleId>
              </a:tblPr>
              <a:tblGrid>
                <a:gridCol w="11356455">
                  <a:extLst>
                    <a:ext uri="{9D8B030D-6E8A-4147-A177-3AD203B41FA5}">
                      <a16:colId xmlns:a16="http://schemas.microsoft.com/office/drawing/2014/main" val="1310061793"/>
                    </a:ext>
                  </a:extLst>
                </a:gridCol>
              </a:tblGrid>
              <a:tr h="2630145">
                <a:tc>
                  <a:txBody>
                    <a:bodyPr/>
                    <a:lstStyle/>
                    <a:p>
                      <a:pPr marL="0" indent="0">
                        <a:buNone/>
                      </a:pPr>
                      <a:r>
                        <a:rPr lang="en-GB" sz="2000" b="1" dirty="0">
                          <a:solidFill>
                            <a:schemeClr val="tx1"/>
                          </a:solidFill>
                        </a:rPr>
                        <a:t>What is covered? </a:t>
                      </a:r>
                    </a:p>
                    <a:p>
                      <a:pPr marL="0" indent="0">
                        <a:buNone/>
                      </a:pPr>
                      <a:r>
                        <a:rPr lang="en-GB" sz="2000" b="0" dirty="0">
                          <a:solidFill>
                            <a:schemeClr val="tx1"/>
                          </a:solidFill>
                        </a:rPr>
                        <a:t>2 Sections </a:t>
                      </a:r>
                    </a:p>
                    <a:p>
                      <a:pPr marL="285750" indent="-285750">
                        <a:buAutoNum type="arabicPeriod"/>
                      </a:pPr>
                      <a:r>
                        <a:rPr lang="en-GB" sz="2000" b="0" dirty="0">
                          <a:solidFill>
                            <a:schemeClr val="tx1"/>
                          </a:solidFill>
                        </a:rPr>
                        <a:t>Financial Accounting (Final A/C’s of Sole Traders/Companies, Club/Service Firm A/C’s, Cash Flow Forecasts) </a:t>
                      </a:r>
                      <a:endParaRPr lang="en-GB" sz="2000" b="0" dirty="0">
                        <a:solidFill>
                          <a:schemeClr val="tx1"/>
                        </a:solidFill>
                        <a:cs typeface="Calibri" panose="020F0502020204030204"/>
                      </a:endParaRPr>
                    </a:p>
                    <a:p>
                      <a:pPr marL="0" indent="0">
                        <a:buNone/>
                      </a:pPr>
                      <a:r>
                        <a:rPr lang="en-GB" sz="2000" b="0" dirty="0">
                          <a:solidFill>
                            <a:schemeClr val="tx1"/>
                          </a:solidFill>
                        </a:rPr>
                        <a:t>2. Management Accounting (Costing (Product &amp; Marginal) &amp; Budgeting) </a:t>
                      </a:r>
                      <a:endParaRPr lang="en-GB" sz="2000" b="0" dirty="0">
                        <a:solidFill>
                          <a:schemeClr val="tx1"/>
                        </a:solidFill>
                        <a:cs typeface="Calibri"/>
                      </a:endParaRPr>
                    </a:p>
                    <a:p>
                      <a:pPr marL="0" indent="0">
                        <a:buNone/>
                      </a:pPr>
                      <a:endParaRPr lang="en-GB" sz="2000" b="0" dirty="0">
                        <a:solidFill>
                          <a:schemeClr val="tx1"/>
                        </a:solidFill>
                      </a:endParaRPr>
                    </a:p>
                    <a:p>
                      <a:pPr marL="0" indent="0">
                        <a:buNone/>
                      </a:pPr>
                      <a:r>
                        <a:rPr lang="en-GB" sz="2000" b="0" dirty="0">
                          <a:solidFill>
                            <a:schemeClr val="tx1"/>
                          </a:solidFill>
                        </a:rPr>
                        <a:t>➢ Accurate, organised and reasonably good at Maths. </a:t>
                      </a:r>
                    </a:p>
                    <a:p>
                      <a:pPr marL="0" indent="0">
                        <a:buNone/>
                      </a:pPr>
                      <a:r>
                        <a:rPr lang="en-GB" sz="2000" b="0" dirty="0">
                          <a:solidFill>
                            <a:schemeClr val="tx1"/>
                          </a:solidFill>
                        </a:rPr>
                        <a:t>➢ Prepared to be challenged and complete the task. </a:t>
                      </a:r>
                    </a:p>
                    <a:p>
                      <a:endParaRPr lang="en-GB" sz="2000" dirty="0">
                        <a:solidFill>
                          <a:schemeClr val="tx1"/>
                        </a:solidFill>
                      </a:endParaRPr>
                    </a:p>
                  </a:txBody>
                  <a:tcPr>
                    <a:solidFill>
                      <a:schemeClr val="bg1"/>
                    </a:solidFill>
                  </a:tcPr>
                </a:tc>
                <a:extLst>
                  <a:ext uri="{0D108BD9-81ED-4DB2-BD59-A6C34878D82A}">
                    <a16:rowId xmlns:a16="http://schemas.microsoft.com/office/drawing/2014/main" val="2405392202"/>
                  </a:ext>
                </a:extLst>
              </a:tr>
              <a:tr h="1683293">
                <a:tc>
                  <a:txBody>
                    <a:bodyPr/>
                    <a:lstStyle/>
                    <a:p>
                      <a:pPr marL="0" indent="0">
                        <a:buNone/>
                      </a:pPr>
                      <a:r>
                        <a:rPr lang="en-GB" sz="2000" b="1" dirty="0"/>
                        <a:t>Examination: </a:t>
                      </a:r>
                      <a:r>
                        <a:rPr lang="en-GB" sz="2000" dirty="0"/>
                        <a:t>Written Exam :100% (3 hrs). </a:t>
                      </a:r>
                    </a:p>
                    <a:p>
                      <a:pPr marL="0" indent="0">
                        <a:buNone/>
                      </a:pPr>
                      <a:r>
                        <a:rPr lang="en-GB" sz="2000" dirty="0"/>
                        <a:t>All long questions : Marks vary from 60m – 120m (3 Parts) </a:t>
                      </a:r>
                    </a:p>
                    <a:p>
                      <a:pPr marL="0" indent="0">
                        <a:buNone/>
                      </a:pPr>
                      <a:r>
                        <a:rPr lang="en-GB" sz="2000" dirty="0"/>
                        <a:t>Part 1 &amp; 2 : Financial Accounting </a:t>
                      </a:r>
                    </a:p>
                    <a:p>
                      <a:pPr marL="0" indent="0">
                        <a:buNone/>
                      </a:pPr>
                      <a:r>
                        <a:rPr lang="en-GB" sz="2000" dirty="0"/>
                        <a:t>Part 3 : Management Accounting </a:t>
                      </a:r>
                    </a:p>
                    <a:p>
                      <a:pPr marL="0" indent="0">
                        <a:buNone/>
                      </a:pPr>
                      <a:endParaRPr lang="en-GB" sz="2000" dirty="0"/>
                    </a:p>
                  </a:txBody>
                  <a:tcPr/>
                </a:tc>
                <a:extLst>
                  <a:ext uri="{0D108BD9-81ED-4DB2-BD59-A6C34878D82A}">
                    <a16:rowId xmlns:a16="http://schemas.microsoft.com/office/drawing/2014/main" val="3697075739"/>
                  </a:ext>
                </a:extLst>
              </a:tr>
              <a:tr h="736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Careers/Courses: </a:t>
                      </a:r>
                      <a:r>
                        <a:rPr lang="en-GB" sz="2000" dirty="0"/>
                        <a:t>Banking, Advertising, Taxation, Secretary, Law, Sales, H.R, Marketing, Insurance. </a:t>
                      </a:r>
                    </a:p>
                    <a:p>
                      <a:endParaRPr lang="en-GB" sz="2000" dirty="0">
                        <a:solidFill>
                          <a:schemeClr val="tx1"/>
                        </a:solidFill>
                      </a:endParaRPr>
                    </a:p>
                  </a:txBody>
                  <a:tcPr/>
                </a:tc>
                <a:extLst>
                  <a:ext uri="{0D108BD9-81ED-4DB2-BD59-A6C34878D82A}">
                    <a16:rowId xmlns:a16="http://schemas.microsoft.com/office/drawing/2014/main" val="2334002630"/>
                  </a:ext>
                </a:extLst>
              </a:tr>
            </a:tbl>
          </a:graphicData>
        </a:graphic>
      </p:graphicFrame>
      <p:pic>
        <p:nvPicPr>
          <p:cNvPr id="17" name="Picture 16">
            <a:extLst>
              <a:ext uri="{FF2B5EF4-FFF2-40B4-BE49-F238E27FC236}">
                <a16:creationId xmlns:a16="http://schemas.microsoft.com/office/drawing/2014/main" id="{325217B6-D537-4B96-8D4F-6A30B6159856}"/>
              </a:ext>
            </a:extLst>
          </p:cNvPr>
          <p:cNvPicPr>
            <a:picLocks noChangeAspect="1"/>
          </p:cNvPicPr>
          <p:nvPr/>
        </p:nvPicPr>
        <p:blipFill>
          <a:blip r:embed="rId2"/>
          <a:stretch>
            <a:fillRect/>
          </a:stretch>
        </p:blipFill>
        <p:spPr>
          <a:xfrm>
            <a:off x="7004440" y="212762"/>
            <a:ext cx="2609850" cy="1752600"/>
          </a:xfrm>
          <a:prstGeom prst="rect">
            <a:avLst/>
          </a:prstGeom>
        </p:spPr>
      </p:pic>
      <p:pic>
        <p:nvPicPr>
          <p:cNvPr id="16" name="Picture 15">
            <a:extLst>
              <a:ext uri="{FF2B5EF4-FFF2-40B4-BE49-F238E27FC236}">
                <a16:creationId xmlns:a16="http://schemas.microsoft.com/office/drawing/2014/main" id="{036D72CE-6BA0-40EF-A472-047D17BB9327}"/>
              </a:ext>
            </a:extLst>
          </p:cNvPr>
          <p:cNvPicPr>
            <a:picLocks noChangeAspect="1"/>
          </p:cNvPicPr>
          <p:nvPr/>
        </p:nvPicPr>
        <p:blipFill>
          <a:blip r:embed="rId3"/>
          <a:stretch>
            <a:fillRect/>
          </a:stretch>
        </p:blipFill>
        <p:spPr>
          <a:xfrm>
            <a:off x="9614290" y="57616"/>
            <a:ext cx="1847850" cy="2062893"/>
          </a:xfrm>
          <a:prstGeom prst="rect">
            <a:avLst/>
          </a:prstGeom>
        </p:spPr>
      </p:pic>
    </p:spTree>
    <p:extLst>
      <p:ext uri="{BB962C8B-B14F-4D97-AF65-F5344CB8AC3E}">
        <p14:creationId xmlns:p14="http://schemas.microsoft.com/office/powerpoint/2010/main" val="3757332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B4CE-B5BB-45AA-9839-054C11A295B6}"/>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Business</a:t>
            </a:r>
            <a:br>
              <a:rPr lang="en-GB" b="1" i="0" dirty="0">
                <a:solidFill>
                  <a:srgbClr val="222222"/>
                </a:solidFill>
                <a:effectLst/>
                <a:latin typeface="Montserrat" panose="00000500000000000000" pitchFamily="2" charset="0"/>
              </a:rPr>
            </a:br>
            <a:endParaRPr lang="en-GB" dirty="0"/>
          </a:p>
        </p:txBody>
      </p:sp>
      <p:graphicFrame>
        <p:nvGraphicFramePr>
          <p:cNvPr id="3" name="Table 3">
            <a:extLst>
              <a:ext uri="{FF2B5EF4-FFF2-40B4-BE49-F238E27FC236}">
                <a16:creationId xmlns:a16="http://schemas.microsoft.com/office/drawing/2014/main" id="{BA15E4E8-5674-CD6C-F523-0E11C0847F97}"/>
              </a:ext>
            </a:extLst>
          </p:cNvPr>
          <p:cNvGraphicFramePr>
            <a:graphicFrameLocks noGrp="1"/>
          </p:cNvGraphicFramePr>
          <p:nvPr>
            <p:extLst>
              <p:ext uri="{D42A27DB-BD31-4B8C-83A1-F6EECF244321}">
                <p14:modId xmlns:p14="http://schemas.microsoft.com/office/powerpoint/2010/main" val="80295376"/>
              </p:ext>
            </p:extLst>
          </p:nvPr>
        </p:nvGraphicFramePr>
        <p:xfrm>
          <a:off x="272955" y="1507959"/>
          <a:ext cx="11341290" cy="4937760"/>
        </p:xfrm>
        <a:graphic>
          <a:graphicData uri="http://schemas.openxmlformats.org/drawingml/2006/table">
            <a:tbl>
              <a:tblPr firstRow="1" bandRow="1">
                <a:tableStyleId>{21E4AEA4-8DFA-4A89-87EB-49C32662AFE0}</a:tableStyleId>
              </a:tblPr>
              <a:tblGrid>
                <a:gridCol w="11341290">
                  <a:extLst>
                    <a:ext uri="{9D8B030D-6E8A-4147-A177-3AD203B41FA5}">
                      <a16:colId xmlns:a16="http://schemas.microsoft.com/office/drawing/2014/main" val="3658111229"/>
                    </a:ext>
                  </a:extLst>
                </a:gridCol>
              </a:tblGrid>
              <a:tr h="370840">
                <a:tc>
                  <a:txBody>
                    <a:bodyPr/>
                    <a:lstStyle/>
                    <a:p>
                      <a:pPr marL="0" indent="0">
                        <a:buNone/>
                      </a:pPr>
                      <a:r>
                        <a:rPr lang="en-GB" b="1" dirty="0">
                          <a:solidFill>
                            <a:schemeClr val="tx1"/>
                          </a:solidFill>
                        </a:rPr>
                        <a:t>What is covered? </a:t>
                      </a:r>
                    </a:p>
                    <a:p>
                      <a:pPr fontAlgn="base"/>
                      <a:r>
                        <a:rPr lang="en-GB" sz="1800" b="0" i="0" kern="1200" dirty="0">
                          <a:solidFill>
                            <a:schemeClr val="tx1"/>
                          </a:solidFill>
                          <a:effectLst/>
                          <a:latin typeface="+mn-lt"/>
                          <a:ea typeface="+mn-ea"/>
                          <a:cs typeface="+mn-cs"/>
                        </a:rPr>
                        <a:t>Unifying Strand: investigating Business</a:t>
                      </a:r>
                    </a:p>
                    <a:p>
                      <a:pPr fontAlgn="base"/>
                      <a:r>
                        <a:rPr lang="en-GB" sz="1800" b="0" i="0" kern="1200" dirty="0">
                          <a:solidFill>
                            <a:schemeClr val="tx1"/>
                          </a:solidFill>
                          <a:effectLst/>
                          <a:latin typeface="+mn-lt"/>
                          <a:ea typeface="+mn-ea"/>
                          <a:cs typeface="+mn-cs"/>
                        </a:rPr>
                        <a:t>Strand 1: Exploring the Business Environment</a:t>
                      </a:r>
                    </a:p>
                    <a:p>
                      <a:pPr fontAlgn="base"/>
                      <a:r>
                        <a:rPr lang="en-GB" sz="1800" b="0" i="0" kern="1200" dirty="0">
                          <a:solidFill>
                            <a:schemeClr val="tx1"/>
                          </a:solidFill>
                          <a:effectLst/>
                          <a:latin typeface="+mn-lt"/>
                          <a:ea typeface="+mn-ea"/>
                          <a:cs typeface="+mn-cs"/>
                        </a:rPr>
                        <a:t>Strand 2: Understanding Enterprise </a:t>
                      </a:r>
                    </a:p>
                    <a:p>
                      <a:pPr fontAlgn="base"/>
                      <a:r>
                        <a:rPr lang="en-GB" sz="1800" b="0" i="0" kern="1200" dirty="0">
                          <a:solidFill>
                            <a:schemeClr val="tx1"/>
                          </a:solidFill>
                          <a:effectLst/>
                          <a:latin typeface="+mn-lt"/>
                          <a:ea typeface="+mn-ea"/>
                          <a:cs typeface="+mn-cs"/>
                        </a:rPr>
                        <a:t>Strand 3: Leading in Business </a:t>
                      </a:r>
                    </a:p>
                    <a:p>
                      <a:pPr fontAlgn="base"/>
                      <a:r>
                        <a:rPr lang="en-GB" sz="1800" b="0" i="0" kern="1200" dirty="0">
                          <a:solidFill>
                            <a:schemeClr val="tx1"/>
                          </a:solidFill>
                          <a:effectLst/>
                          <a:latin typeface="+mn-lt"/>
                          <a:ea typeface="+mn-ea"/>
                          <a:cs typeface="+mn-cs"/>
                        </a:rPr>
                        <a:t>Strand 4: Being Informed &amp; Making Informed Decisions</a:t>
                      </a:r>
                    </a:p>
                    <a:p>
                      <a:pPr marL="0" indent="0">
                        <a:buNone/>
                      </a:pPr>
                      <a:r>
                        <a:rPr lang="en-GB" b="0" dirty="0">
                          <a:solidFill>
                            <a:schemeClr val="tx1"/>
                          </a:solidFill>
                        </a:rPr>
                        <a:t>➢ Business Studies for the Junior Cert is NOT necessary. </a:t>
                      </a:r>
                    </a:p>
                    <a:p>
                      <a:pPr marL="0" indent="0">
                        <a:buNone/>
                      </a:pPr>
                      <a:r>
                        <a:rPr lang="en-GB" b="0" dirty="0">
                          <a:solidFill>
                            <a:schemeClr val="tx1"/>
                          </a:solidFill>
                        </a:rPr>
                        <a:t>➢ Does not contain a lot of accounting (Tax Calculation, Ratio Analysis, B/E charts) </a:t>
                      </a:r>
                    </a:p>
                    <a:p>
                      <a:pPr marL="0" indent="0">
                        <a:buNone/>
                      </a:pPr>
                      <a:r>
                        <a:rPr lang="en-GB" b="0" dirty="0">
                          <a:solidFill>
                            <a:schemeClr val="tx1"/>
                          </a:solidFill>
                        </a:rPr>
                        <a:t>➢ Learning definitions, assessing companies, regulations/legislation and applying knowledge to case studies. </a:t>
                      </a:r>
                    </a:p>
                    <a:p>
                      <a:pPr marL="0" indent="0">
                        <a:buNone/>
                      </a:pPr>
                      <a:r>
                        <a:rPr lang="en-GB" b="0" dirty="0">
                          <a:solidFill>
                            <a:schemeClr val="tx1"/>
                          </a:solidFill>
                        </a:rPr>
                        <a:t>➢ Must like learning things off, but unlike English no essays – bullet point form </a:t>
                      </a:r>
                    </a:p>
                    <a:p>
                      <a:endParaRPr lang="en-GB" dirty="0">
                        <a:solidFill>
                          <a:schemeClr val="tx1"/>
                        </a:solidFill>
                      </a:endParaRPr>
                    </a:p>
                  </a:txBody>
                  <a:tcPr>
                    <a:solidFill>
                      <a:schemeClr val="bg1"/>
                    </a:solidFill>
                  </a:tcPr>
                </a:tc>
                <a:extLst>
                  <a:ext uri="{0D108BD9-81ED-4DB2-BD59-A6C34878D82A}">
                    <a16:rowId xmlns:a16="http://schemas.microsoft.com/office/drawing/2014/main" val="2674003177"/>
                  </a:ext>
                </a:extLst>
              </a:tr>
              <a:tr h="370840">
                <a:tc>
                  <a:txBody>
                    <a:bodyPr/>
                    <a:lstStyle/>
                    <a:p>
                      <a:pPr marL="0" indent="0">
                        <a:buNone/>
                      </a:pPr>
                      <a:r>
                        <a:rPr lang="en-GB" b="1" dirty="0">
                          <a:solidFill>
                            <a:schemeClr val="tx1"/>
                          </a:solidFill>
                        </a:rPr>
                        <a:t>Examination: </a:t>
                      </a:r>
                    </a:p>
                    <a:p>
                      <a:pPr marL="0" indent="0">
                        <a:buNone/>
                      </a:pPr>
                      <a:r>
                        <a:rPr lang="en-GB" dirty="0">
                          <a:solidFill>
                            <a:schemeClr val="tx1"/>
                          </a:solidFill>
                        </a:rPr>
                        <a:t>Written Exam: 60%</a:t>
                      </a:r>
                    </a:p>
                    <a:p>
                      <a:pPr marL="0" indent="0">
                        <a:buNone/>
                      </a:pPr>
                      <a:r>
                        <a:rPr lang="en-GB" dirty="0">
                          <a:solidFill>
                            <a:schemeClr val="tx1"/>
                          </a:solidFill>
                        </a:rPr>
                        <a:t>Business Alive Investigative Study: 40%</a:t>
                      </a:r>
                    </a:p>
                    <a:p>
                      <a:pPr marL="0" indent="0">
                        <a:buNone/>
                      </a:pPr>
                      <a:endParaRPr lang="en-GB" dirty="0">
                        <a:solidFill>
                          <a:schemeClr val="tx1"/>
                        </a:solidFill>
                      </a:endParaRPr>
                    </a:p>
                  </a:txBody>
                  <a:tcPr/>
                </a:tc>
                <a:extLst>
                  <a:ext uri="{0D108BD9-81ED-4DB2-BD59-A6C34878D82A}">
                    <a16:rowId xmlns:a16="http://schemas.microsoft.com/office/drawing/2014/main" val="31863971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Careers/Courses: </a:t>
                      </a:r>
                      <a:r>
                        <a:rPr lang="en-GB" dirty="0">
                          <a:solidFill>
                            <a:schemeClr val="tx1"/>
                          </a:solidFill>
                        </a:rPr>
                        <a:t>Banking, Advertising, Taxation, Secretary, Law, Sales, H.R, Marketing, Insurance. </a:t>
                      </a:r>
                    </a:p>
                    <a:p>
                      <a:endParaRPr lang="en-GB" dirty="0">
                        <a:solidFill>
                          <a:schemeClr val="tx1"/>
                        </a:solidFill>
                      </a:endParaRPr>
                    </a:p>
                  </a:txBody>
                  <a:tcPr/>
                </a:tc>
                <a:extLst>
                  <a:ext uri="{0D108BD9-81ED-4DB2-BD59-A6C34878D82A}">
                    <a16:rowId xmlns:a16="http://schemas.microsoft.com/office/drawing/2014/main" val="1147991441"/>
                  </a:ext>
                </a:extLst>
              </a:tr>
            </a:tbl>
          </a:graphicData>
        </a:graphic>
      </p:graphicFrame>
      <p:pic>
        <p:nvPicPr>
          <p:cNvPr id="17" name="Picture 16">
            <a:extLst>
              <a:ext uri="{FF2B5EF4-FFF2-40B4-BE49-F238E27FC236}">
                <a16:creationId xmlns:a16="http://schemas.microsoft.com/office/drawing/2014/main" id="{42DEB16E-1DA9-47A0-ACAA-CB19CE3DCBF0}"/>
              </a:ext>
            </a:extLst>
          </p:cNvPr>
          <p:cNvPicPr>
            <a:picLocks noChangeAspect="1"/>
          </p:cNvPicPr>
          <p:nvPr/>
        </p:nvPicPr>
        <p:blipFill>
          <a:blip r:embed="rId2"/>
          <a:stretch>
            <a:fillRect/>
          </a:stretch>
        </p:blipFill>
        <p:spPr>
          <a:xfrm>
            <a:off x="7180563" y="274880"/>
            <a:ext cx="2831091" cy="1690397"/>
          </a:xfrm>
          <a:prstGeom prst="rect">
            <a:avLst/>
          </a:prstGeom>
        </p:spPr>
      </p:pic>
      <p:pic>
        <p:nvPicPr>
          <p:cNvPr id="16" name="Picture 15">
            <a:extLst>
              <a:ext uri="{FF2B5EF4-FFF2-40B4-BE49-F238E27FC236}">
                <a16:creationId xmlns:a16="http://schemas.microsoft.com/office/drawing/2014/main" id="{E77CDFC4-6CBE-40DA-9DBD-5403468415DB}"/>
              </a:ext>
            </a:extLst>
          </p:cNvPr>
          <p:cNvPicPr>
            <a:picLocks noChangeAspect="1"/>
          </p:cNvPicPr>
          <p:nvPr/>
        </p:nvPicPr>
        <p:blipFill>
          <a:blip r:embed="rId3"/>
          <a:stretch>
            <a:fillRect/>
          </a:stretch>
        </p:blipFill>
        <p:spPr>
          <a:xfrm>
            <a:off x="10272099" y="103373"/>
            <a:ext cx="1800225" cy="2533650"/>
          </a:xfrm>
          <a:prstGeom prst="rect">
            <a:avLst/>
          </a:prstGeom>
        </p:spPr>
      </p:pic>
    </p:spTree>
    <p:extLst>
      <p:ext uri="{BB962C8B-B14F-4D97-AF65-F5344CB8AC3E}">
        <p14:creationId xmlns:p14="http://schemas.microsoft.com/office/powerpoint/2010/main" val="491224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FF44C-BA51-4D51-9529-E48124FDAB7F}"/>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LCVP Link Modules</a:t>
            </a:r>
            <a:br>
              <a:rPr lang="en-GB" b="1" i="0" dirty="0">
                <a:effectLst/>
                <a:latin typeface="Montserrat" panose="00000500000000000000" pitchFamily="2" charset="0"/>
              </a:rPr>
            </a:br>
            <a:endParaRPr lang="en-GB" dirty="0"/>
          </a:p>
        </p:txBody>
      </p:sp>
      <p:graphicFrame>
        <p:nvGraphicFramePr>
          <p:cNvPr id="6" name="Table 6">
            <a:extLst>
              <a:ext uri="{FF2B5EF4-FFF2-40B4-BE49-F238E27FC236}">
                <a16:creationId xmlns:a16="http://schemas.microsoft.com/office/drawing/2014/main" id="{AAF790ED-3382-0FC9-B88D-F617737F20E2}"/>
              </a:ext>
            </a:extLst>
          </p:cNvPr>
          <p:cNvGraphicFramePr>
            <a:graphicFrameLocks noGrp="1"/>
          </p:cNvGraphicFramePr>
          <p:nvPr>
            <p:extLst>
              <p:ext uri="{D42A27DB-BD31-4B8C-83A1-F6EECF244321}">
                <p14:modId xmlns:p14="http://schemas.microsoft.com/office/powerpoint/2010/main" val="1744020108"/>
              </p:ext>
            </p:extLst>
          </p:nvPr>
        </p:nvGraphicFramePr>
        <p:xfrm>
          <a:off x="431054" y="1319918"/>
          <a:ext cx="11329891" cy="5212080"/>
        </p:xfrm>
        <a:graphic>
          <a:graphicData uri="http://schemas.openxmlformats.org/drawingml/2006/table">
            <a:tbl>
              <a:tblPr firstRow="1" bandRow="1">
                <a:tableStyleId>{21E4AEA4-8DFA-4A89-87EB-49C32662AFE0}</a:tableStyleId>
              </a:tblPr>
              <a:tblGrid>
                <a:gridCol w="11329891">
                  <a:extLst>
                    <a:ext uri="{9D8B030D-6E8A-4147-A177-3AD203B41FA5}">
                      <a16:colId xmlns:a16="http://schemas.microsoft.com/office/drawing/2014/main" val="1246507228"/>
                    </a:ext>
                  </a:extLst>
                </a:gridCol>
              </a:tblGrid>
              <a:tr h="370840">
                <a:tc>
                  <a:txBody>
                    <a:bodyPr/>
                    <a:lstStyle/>
                    <a:p>
                      <a:pPr marL="0" indent="0" algn="just">
                        <a:buNone/>
                      </a:pPr>
                      <a:r>
                        <a:rPr lang="en-GB" sz="1800" b="1" dirty="0">
                          <a:solidFill>
                            <a:schemeClr val="tx1"/>
                          </a:solidFill>
                        </a:rPr>
                        <a:t>What is covered? </a:t>
                      </a:r>
                      <a:endParaRPr lang="en-GB" sz="1800" b="0" i="0" dirty="0">
                        <a:solidFill>
                          <a:schemeClr val="tx1"/>
                        </a:solidFill>
                        <a:effectLst/>
                      </a:endParaRPr>
                    </a:p>
                    <a:p>
                      <a:pPr marL="0" indent="0" algn="just">
                        <a:buNone/>
                      </a:pPr>
                      <a:r>
                        <a:rPr lang="en-GB" sz="1800" b="0" i="0" dirty="0">
                          <a:solidFill>
                            <a:schemeClr val="tx1"/>
                          </a:solidFill>
                          <a:effectLst/>
                        </a:rPr>
                        <a:t>Strong vocational focus of LCVP through work preparation and enterprise, known as the Link Modules.</a:t>
                      </a:r>
                    </a:p>
                    <a:p>
                      <a:pPr marL="0" indent="0" algn="just">
                        <a:buNone/>
                      </a:pPr>
                      <a:r>
                        <a:rPr lang="en-GB" sz="1800" b="0" i="0" dirty="0">
                          <a:solidFill>
                            <a:schemeClr val="tx1"/>
                          </a:solidFill>
                          <a:effectLst/>
                        </a:rPr>
                        <a:t>These subjects teach the skills and knowledge needed to understand how business works.</a:t>
                      </a:r>
                    </a:p>
                    <a:p>
                      <a:pPr marL="0" indent="0">
                        <a:buNone/>
                      </a:pPr>
                      <a:r>
                        <a:rPr lang="en-GB" sz="1800" dirty="0">
                          <a:solidFill>
                            <a:schemeClr val="tx1"/>
                          </a:solidFill>
                        </a:rPr>
                        <a:t>Extra subject not an alternative Leaving Cert </a:t>
                      </a:r>
                    </a:p>
                    <a:p>
                      <a:pPr marL="0" indent="0">
                        <a:buNone/>
                      </a:pPr>
                      <a:r>
                        <a:rPr lang="en-GB" sz="1800" dirty="0">
                          <a:solidFill>
                            <a:schemeClr val="tx1"/>
                          </a:solidFill>
                        </a:rPr>
                        <a:t>Can be counted as one of your six subjects for CAO points NOT MATRICULATION </a:t>
                      </a:r>
                    </a:p>
                    <a:p>
                      <a:endParaRPr lang="en-GB" dirty="0">
                        <a:solidFill>
                          <a:schemeClr val="tx1"/>
                        </a:solidFill>
                      </a:endParaRPr>
                    </a:p>
                  </a:txBody>
                  <a:tcPr>
                    <a:solidFill>
                      <a:schemeClr val="bg1"/>
                    </a:solidFill>
                  </a:tcPr>
                </a:tc>
                <a:extLst>
                  <a:ext uri="{0D108BD9-81ED-4DB2-BD59-A6C34878D82A}">
                    <a16:rowId xmlns:a16="http://schemas.microsoft.com/office/drawing/2014/main" val="1739246034"/>
                  </a:ext>
                </a:extLst>
              </a:tr>
              <a:tr h="370840">
                <a:tc>
                  <a:txBody>
                    <a:bodyPr/>
                    <a:lstStyle/>
                    <a:p>
                      <a:pPr marL="0" indent="0">
                        <a:buNone/>
                      </a:pPr>
                      <a:r>
                        <a:rPr lang="en-GB" sz="1800" b="1" dirty="0"/>
                        <a:t>Assessment: </a:t>
                      </a:r>
                    </a:p>
                    <a:p>
                      <a:pPr marL="0" indent="0">
                        <a:buNone/>
                      </a:pPr>
                      <a:r>
                        <a:rPr lang="en-GB" sz="1800" dirty="0"/>
                        <a:t>60% for portfolio (CV, Career Investigation, Summary Report, Enterprise Action Plan, Work Experience, Recorded Interview)</a:t>
                      </a:r>
                    </a:p>
                    <a:p>
                      <a:pPr marL="0" indent="0">
                        <a:buNone/>
                      </a:pPr>
                      <a:r>
                        <a:rPr lang="en-GB" sz="1800" dirty="0"/>
                        <a:t>40% for written exam (May) (Enterprise Education and World of Work) </a:t>
                      </a:r>
                      <a:endParaRPr lang="en-GB" dirty="0">
                        <a:solidFill>
                          <a:schemeClr val="tx1"/>
                        </a:solidFill>
                      </a:endParaRPr>
                    </a:p>
                  </a:txBody>
                  <a:tcPr/>
                </a:tc>
                <a:extLst>
                  <a:ext uri="{0D108BD9-81ED-4DB2-BD59-A6C34878D82A}">
                    <a16:rowId xmlns:a16="http://schemas.microsoft.com/office/drawing/2014/main" val="2433813752"/>
                  </a:ext>
                </a:extLst>
              </a:tr>
              <a:tr h="370840">
                <a:tc>
                  <a:txBody>
                    <a:bodyPr/>
                    <a:lstStyle/>
                    <a:p>
                      <a:pPr marL="0" indent="0" algn="l">
                        <a:buNone/>
                      </a:pPr>
                      <a:r>
                        <a:rPr lang="en-GB" sz="1800" b="0" i="0" dirty="0">
                          <a:solidFill>
                            <a:schemeClr val="tx1"/>
                          </a:solidFill>
                          <a:effectLst/>
                        </a:rPr>
                        <a:t>This is a practical subject/programme that suits practical students.</a:t>
                      </a:r>
                    </a:p>
                    <a:p>
                      <a:pPr marL="0" indent="0" algn="l">
                        <a:buNone/>
                      </a:pPr>
                      <a:r>
                        <a:rPr lang="en-GB" sz="1800" b="0" i="0" dirty="0">
                          <a:solidFill>
                            <a:schemeClr val="tx1"/>
                          </a:solidFill>
                          <a:effectLst/>
                        </a:rPr>
                        <a:t>It is preparation for the world of work. </a:t>
                      </a:r>
                    </a:p>
                    <a:p>
                      <a:pPr marL="0" indent="0" algn="l">
                        <a:buNone/>
                      </a:pPr>
                      <a:r>
                        <a:rPr lang="en-GB" sz="1800" b="0" i="0" dirty="0">
                          <a:solidFill>
                            <a:schemeClr val="tx1"/>
                          </a:solidFill>
                          <a:effectLst/>
                        </a:rPr>
                        <a:t>The majority of marks go for the portfolio which is completed over the 2-years</a:t>
                      </a:r>
                    </a:p>
                    <a:p>
                      <a:pPr marL="0" indent="0" algn="l">
                        <a:buNone/>
                      </a:pPr>
                      <a:r>
                        <a:rPr lang="en-GB" sz="1800" b="0" i="0" dirty="0">
                          <a:solidFill>
                            <a:schemeClr val="tx1"/>
                          </a:solidFill>
                          <a:effectLst/>
                        </a:rPr>
                        <a:t>Links with other option subjects which can enhance performance in those subjects.</a:t>
                      </a:r>
                    </a:p>
                    <a:p>
                      <a:pPr marL="0" indent="0" algn="l">
                        <a:buNone/>
                      </a:pPr>
                      <a:r>
                        <a:rPr lang="en-GB" sz="1800" b="0" i="0" dirty="0">
                          <a:solidFill>
                            <a:schemeClr val="tx1"/>
                          </a:solidFill>
                          <a:effectLst/>
                        </a:rPr>
                        <a:t>Promotes skills and qualities of self-reliance, innovation and enterprise</a:t>
                      </a:r>
                    </a:p>
                    <a:p>
                      <a:pPr marL="0" indent="0" algn="l">
                        <a:buNone/>
                      </a:pPr>
                      <a:r>
                        <a:rPr lang="en-GB" sz="1800" b="0" i="0" dirty="0">
                          <a:solidFill>
                            <a:schemeClr val="tx1"/>
                          </a:solidFill>
                          <a:effectLst/>
                        </a:rPr>
                        <a:t>Skills learned through LCVP such as planning, researching, writing reports and making presentations are keys to your success at third level. </a:t>
                      </a:r>
                    </a:p>
                    <a:p>
                      <a:endParaRPr lang="en-GB" dirty="0">
                        <a:solidFill>
                          <a:schemeClr val="tx1"/>
                        </a:solidFill>
                      </a:endParaRPr>
                    </a:p>
                  </a:txBody>
                  <a:tcPr/>
                </a:tc>
                <a:extLst>
                  <a:ext uri="{0D108BD9-81ED-4DB2-BD59-A6C34878D82A}">
                    <a16:rowId xmlns:a16="http://schemas.microsoft.com/office/drawing/2014/main" val="238206357"/>
                  </a:ext>
                </a:extLst>
              </a:tr>
            </a:tbl>
          </a:graphicData>
        </a:graphic>
      </p:graphicFrame>
      <p:sp>
        <p:nvSpPr>
          <p:cNvPr id="3" name="TextBox 2"/>
          <p:cNvSpPr txBox="1"/>
          <p:nvPr/>
        </p:nvSpPr>
        <p:spPr>
          <a:xfrm>
            <a:off x="10141932" y="1722151"/>
            <a:ext cx="1506626" cy="923330"/>
          </a:xfrm>
          <a:prstGeom prst="rect">
            <a:avLst/>
          </a:prstGeom>
          <a:noFill/>
        </p:spPr>
        <p:txBody>
          <a:bodyPr wrap="square" rtlCol="0">
            <a:spAutoFit/>
          </a:bodyPr>
          <a:lstStyle/>
          <a:p>
            <a:pPr algn="ctr"/>
            <a:r>
              <a:rPr lang="en-US" dirty="0">
                <a:solidFill>
                  <a:srgbClr val="C00000"/>
                </a:solidFill>
              </a:rPr>
              <a:t>Can </a:t>
            </a:r>
            <a:r>
              <a:rPr lang="en-US" b="1" u="sng" dirty="0">
                <a:solidFill>
                  <a:srgbClr val="C00000"/>
                </a:solidFill>
              </a:rPr>
              <a:t>NOT</a:t>
            </a:r>
            <a:r>
              <a:rPr lang="en-US" dirty="0">
                <a:solidFill>
                  <a:srgbClr val="C00000"/>
                </a:solidFill>
              </a:rPr>
              <a:t> be used for Entry Requirements</a:t>
            </a:r>
            <a:endParaRPr lang="en-IE" dirty="0">
              <a:solidFill>
                <a:srgbClr val="C00000"/>
              </a:solidFill>
            </a:endParaRPr>
          </a:p>
        </p:txBody>
      </p:sp>
      <p:graphicFrame>
        <p:nvGraphicFramePr>
          <p:cNvPr id="9" name="Table 9">
            <a:extLst>
              <a:ext uri="{FF2B5EF4-FFF2-40B4-BE49-F238E27FC236}">
                <a16:creationId xmlns:a16="http://schemas.microsoft.com/office/drawing/2014/main" id="{F0798FA4-82B1-7D84-E7A4-3CBD75962D0C}"/>
              </a:ext>
            </a:extLst>
          </p:cNvPr>
          <p:cNvGraphicFramePr>
            <a:graphicFrameLocks noGrp="1"/>
          </p:cNvGraphicFramePr>
          <p:nvPr>
            <p:extLst>
              <p:ext uri="{D42A27DB-BD31-4B8C-83A1-F6EECF244321}">
                <p14:modId xmlns:p14="http://schemas.microsoft.com/office/powerpoint/2010/main" val="3025613480"/>
              </p:ext>
            </p:extLst>
          </p:nvPr>
        </p:nvGraphicFramePr>
        <p:xfrm>
          <a:off x="8810268" y="103382"/>
          <a:ext cx="3154249" cy="1478280"/>
        </p:xfrm>
        <a:graphic>
          <a:graphicData uri="http://schemas.openxmlformats.org/drawingml/2006/table">
            <a:tbl>
              <a:tblPr firstRow="1" bandRow="1">
                <a:tableStyleId>{5C22544A-7EE6-4342-B048-85BDC9FD1C3A}</a:tableStyleId>
              </a:tblPr>
              <a:tblGrid>
                <a:gridCol w="1325349">
                  <a:extLst>
                    <a:ext uri="{9D8B030D-6E8A-4147-A177-3AD203B41FA5}">
                      <a16:colId xmlns:a16="http://schemas.microsoft.com/office/drawing/2014/main" val="3512256727"/>
                    </a:ext>
                  </a:extLst>
                </a:gridCol>
                <a:gridCol w="928048">
                  <a:extLst>
                    <a:ext uri="{9D8B030D-6E8A-4147-A177-3AD203B41FA5}">
                      <a16:colId xmlns:a16="http://schemas.microsoft.com/office/drawing/2014/main" val="939227669"/>
                    </a:ext>
                  </a:extLst>
                </a:gridCol>
                <a:gridCol w="900852">
                  <a:extLst>
                    <a:ext uri="{9D8B030D-6E8A-4147-A177-3AD203B41FA5}">
                      <a16:colId xmlns:a16="http://schemas.microsoft.com/office/drawing/2014/main" val="1379689432"/>
                    </a:ext>
                  </a:extLst>
                </a:gridCol>
              </a:tblGrid>
              <a:tr h="217049">
                <a:tc>
                  <a:txBody>
                    <a:bodyPr/>
                    <a:lstStyle/>
                    <a:p>
                      <a:r>
                        <a:rPr lang="en-GB" dirty="0"/>
                        <a:t>LCVP Grade</a:t>
                      </a:r>
                    </a:p>
                  </a:txBody>
                  <a:tcPr>
                    <a:solidFill>
                      <a:schemeClr val="accent4">
                        <a:lumMod val="60000"/>
                        <a:lumOff val="40000"/>
                      </a:schemeClr>
                    </a:solidFill>
                  </a:tcPr>
                </a:tc>
                <a:tc>
                  <a:txBody>
                    <a:bodyPr/>
                    <a:lstStyle/>
                    <a:p>
                      <a:r>
                        <a:rPr lang="en-GB" dirty="0"/>
                        <a:t>% score</a:t>
                      </a:r>
                    </a:p>
                  </a:txBody>
                  <a:tcPr>
                    <a:solidFill>
                      <a:schemeClr val="accent4">
                        <a:lumMod val="60000"/>
                        <a:lumOff val="40000"/>
                      </a:schemeClr>
                    </a:solidFill>
                  </a:tcPr>
                </a:tc>
                <a:tc>
                  <a:txBody>
                    <a:bodyPr/>
                    <a:lstStyle/>
                    <a:p>
                      <a:r>
                        <a:rPr lang="en-GB" dirty="0"/>
                        <a:t>Points</a:t>
                      </a:r>
                    </a:p>
                  </a:txBody>
                  <a:tcPr>
                    <a:solidFill>
                      <a:schemeClr val="accent4">
                        <a:lumMod val="60000"/>
                        <a:lumOff val="40000"/>
                      </a:schemeClr>
                    </a:solidFill>
                  </a:tcPr>
                </a:tc>
                <a:extLst>
                  <a:ext uri="{0D108BD9-81ED-4DB2-BD59-A6C34878D82A}">
                    <a16:rowId xmlns:a16="http://schemas.microsoft.com/office/drawing/2014/main" val="4280219583"/>
                  </a:ext>
                </a:extLst>
              </a:tr>
              <a:tr h="370840">
                <a:tc>
                  <a:txBody>
                    <a:bodyPr/>
                    <a:lstStyle/>
                    <a:p>
                      <a:r>
                        <a:rPr lang="en-GB" dirty="0"/>
                        <a:t>Distinction</a:t>
                      </a:r>
                    </a:p>
                  </a:txBody>
                  <a:tcPr>
                    <a:solidFill>
                      <a:srgbClr val="00B0F0"/>
                    </a:solidFill>
                  </a:tcPr>
                </a:tc>
                <a:tc>
                  <a:txBody>
                    <a:bodyPr/>
                    <a:lstStyle/>
                    <a:p>
                      <a:r>
                        <a:rPr lang="en-GB" dirty="0"/>
                        <a:t>85-100</a:t>
                      </a:r>
                    </a:p>
                  </a:txBody>
                  <a:tcPr>
                    <a:solidFill>
                      <a:srgbClr val="00B0F0"/>
                    </a:solidFill>
                  </a:tcPr>
                </a:tc>
                <a:tc>
                  <a:txBody>
                    <a:bodyPr/>
                    <a:lstStyle/>
                    <a:p>
                      <a:r>
                        <a:rPr lang="en-GB" dirty="0"/>
                        <a:t>66</a:t>
                      </a:r>
                    </a:p>
                  </a:txBody>
                  <a:tcPr>
                    <a:solidFill>
                      <a:srgbClr val="00B0F0"/>
                    </a:solidFill>
                  </a:tcPr>
                </a:tc>
                <a:extLst>
                  <a:ext uri="{0D108BD9-81ED-4DB2-BD59-A6C34878D82A}">
                    <a16:rowId xmlns:a16="http://schemas.microsoft.com/office/drawing/2014/main" val="3151386544"/>
                  </a:ext>
                </a:extLst>
              </a:tr>
              <a:tr h="370840">
                <a:tc>
                  <a:txBody>
                    <a:bodyPr/>
                    <a:lstStyle/>
                    <a:p>
                      <a:r>
                        <a:rPr lang="en-GB" dirty="0"/>
                        <a:t>Merit</a:t>
                      </a:r>
                    </a:p>
                  </a:txBody>
                  <a:tcPr>
                    <a:solidFill>
                      <a:srgbClr val="CFFD0B"/>
                    </a:solidFill>
                  </a:tcPr>
                </a:tc>
                <a:tc>
                  <a:txBody>
                    <a:bodyPr/>
                    <a:lstStyle/>
                    <a:p>
                      <a:r>
                        <a:rPr lang="en-GB" dirty="0"/>
                        <a:t>65-79</a:t>
                      </a:r>
                    </a:p>
                  </a:txBody>
                  <a:tcPr>
                    <a:solidFill>
                      <a:srgbClr val="CFFD0B"/>
                    </a:solidFill>
                  </a:tcPr>
                </a:tc>
                <a:tc>
                  <a:txBody>
                    <a:bodyPr/>
                    <a:lstStyle/>
                    <a:p>
                      <a:r>
                        <a:rPr lang="en-GB" dirty="0"/>
                        <a:t>46</a:t>
                      </a:r>
                    </a:p>
                  </a:txBody>
                  <a:tcPr>
                    <a:solidFill>
                      <a:srgbClr val="CFFD0B"/>
                    </a:solidFill>
                  </a:tcPr>
                </a:tc>
                <a:extLst>
                  <a:ext uri="{0D108BD9-81ED-4DB2-BD59-A6C34878D82A}">
                    <a16:rowId xmlns:a16="http://schemas.microsoft.com/office/drawing/2014/main" val="2238356749"/>
                  </a:ext>
                </a:extLst>
              </a:tr>
              <a:tr h="370840">
                <a:tc>
                  <a:txBody>
                    <a:bodyPr/>
                    <a:lstStyle/>
                    <a:p>
                      <a:r>
                        <a:rPr lang="en-GB" dirty="0"/>
                        <a:t>Pass</a:t>
                      </a:r>
                    </a:p>
                  </a:txBody>
                  <a:tcPr>
                    <a:solidFill>
                      <a:srgbClr val="23CEE5"/>
                    </a:solidFill>
                  </a:tcPr>
                </a:tc>
                <a:tc>
                  <a:txBody>
                    <a:bodyPr/>
                    <a:lstStyle/>
                    <a:p>
                      <a:r>
                        <a:rPr lang="en-GB" dirty="0"/>
                        <a:t>50-64</a:t>
                      </a:r>
                    </a:p>
                  </a:txBody>
                  <a:tcPr>
                    <a:solidFill>
                      <a:srgbClr val="23CEE5"/>
                    </a:solidFill>
                  </a:tcPr>
                </a:tc>
                <a:tc>
                  <a:txBody>
                    <a:bodyPr/>
                    <a:lstStyle/>
                    <a:p>
                      <a:r>
                        <a:rPr lang="en-GB" dirty="0"/>
                        <a:t>28</a:t>
                      </a:r>
                    </a:p>
                  </a:txBody>
                  <a:tcPr>
                    <a:solidFill>
                      <a:srgbClr val="23CEE5"/>
                    </a:solidFill>
                  </a:tcPr>
                </a:tc>
                <a:extLst>
                  <a:ext uri="{0D108BD9-81ED-4DB2-BD59-A6C34878D82A}">
                    <a16:rowId xmlns:a16="http://schemas.microsoft.com/office/drawing/2014/main" val="836496225"/>
                  </a:ext>
                </a:extLst>
              </a:tr>
            </a:tbl>
          </a:graphicData>
        </a:graphic>
      </p:graphicFrame>
    </p:spTree>
    <p:extLst>
      <p:ext uri="{BB962C8B-B14F-4D97-AF65-F5344CB8AC3E}">
        <p14:creationId xmlns:p14="http://schemas.microsoft.com/office/powerpoint/2010/main" val="9358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861337-D948-46B8-B694-0CBB8FB45A1C}"/>
              </a:ext>
            </a:extLst>
          </p:cNvPr>
          <p:cNvSpPr>
            <a:spLocks noGrp="1"/>
          </p:cNvSpPr>
          <p:nvPr>
            <p:ph type="title"/>
          </p:nvPr>
        </p:nvSpPr>
        <p:spPr>
          <a:xfrm>
            <a:off x="524256" y="4767072"/>
            <a:ext cx="6594189" cy="1625210"/>
          </a:xfrm>
        </p:spPr>
        <p:txBody>
          <a:bodyPr>
            <a:normAutofit fontScale="90000"/>
          </a:bodyPr>
          <a:lstStyle/>
          <a:p>
            <a:pPr algn="r"/>
            <a:r>
              <a:rPr lang="en-US" dirty="0">
                <a:solidFill>
                  <a:srgbClr val="FFFFFF"/>
                </a:solidFill>
                <a:cs typeface="Arial"/>
              </a:rPr>
              <a:t>Remember!</a:t>
            </a:r>
            <a:br>
              <a:rPr lang="en-US" dirty="0">
                <a:solidFill>
                  <a:srgbClr val="FFFFFF"/>
                </a:solidFill>
                <a:cs typeface="Arial"/>
              </a:rPr>
            </a:br>
            <a:r>
              <a:rPr lang="en-US" dirty="0">
                <a:solidFill>
                  <a:srgbClr val="FFFFFF"/>
                </a:solidFill>
                <a:cs typeface="Arial"/>
              </a:rPr>
              <a:t>YOUR choices </a:t>
            </a:r>
            <a:r>
              <a:rPr lang="en-US" sz="2700" dirty="0">
                <a:solidFill>
                  <a:srgbClr val="FFFFFF"/>
                </a:solidFill>
                <a:cs typeface="Arial"/>
              </a:rPr>
              <a:t>may have unintended consequences in 2 years’ time, when paths into college are blocked by unfortunate subject gaps</a:t>
            </a:r>
            <a:br>
              <a:rPr lang="en-US" sz="2700" dirty="0">
                <a:solidFill>
                  <a:srgbClr val="FFFFFF"/>
                </a:solidFill>
                <a:cs typeface="Arial"/>
              </a:rPr>
            </a:br>
            <a:endParaRPr lang="en-US" sz="2700" dirty="0">
              <a:solidFill>
                <a:srgbClr val="FFFFFF"/>
              </a:solidFill>
            </a:endParaRPr>
          </a:p>
        </p:txBody>
      </p:sp>
      <p:pic>
        <p:nvPicPr>
          <p:cNvPr id="4" name="Picture 3" descr="Text, chat or text message&#10;&#10;Description automatically generated"/>
          <p:cNvPicPr>
            <a:picLocks noChangeAspect="1"/>
          </p:cNvPicPr>
          <p:nvPr/>
        </p:nvPicPr>
        <p:blipFill rotWithShape="1">
          <a:blip r:embed="rId2"/>
          <a:srcRect b="630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03E0C6-9F0F-42D1-B729-81795F529298}"/>
              </a:ext>
            </a:extLst>
          </p:cNvPr>
          <p:cNvSpPr>
            <a:spLocks noGrp="1"/>
          </p:cNvSpPr>
          <p:nvPr>
            <p:ph idx="1"/>
          </p:nvPr>
        </p:nvSpPr>
        <p:spPr>
          <a:xfrm>
            <a:off x="7582563" y="417442"/>
            <a:ext cx="4278258" cy="6118823"/>
          </a:xfrm>
        </p:spPr>
        <p:txBody>
          <a:bodyPr anchor="ctr">
            <a:normAutofit/>
          </a:bodyPr>
          <a:lstStyle/>
          <a:p>
            <a:r>
              <a:rPr lang="en-US" sz="2000" dirty="0" err="1">
                <a:solidFill>
                  <a:srgbClr val="FFFFFF"/>
                </a:solidFill>
                <a:cs typeface="Arial"/>
              </a:rPr>
              <a:t>Familiarise</a:t>
            </a:r>
            <a:r>
              <a:rPr lang="en-US" sz="2000" dirty="0">
                <a:solidFill>
                  <a:srgbClr val="FFFFFF"/>
                </a:solidFill>
                <a:cs typeface="Arial"/>
              </a:rPr>
              <a:t> yourself with specific college and course requirements. </a:t>
            </a:r>
            <a:endParaRPr lang="en-US" sz="2000">
              <a:solidFill>
                <a:srgbClr val="FFFFFF"/>
              </a:solidFill>
              <a:cs typeface="Arial"/>
            </a:endParaRPr>
          </a:p>
          <a:p>
            <a:r>
              <a:rPr lang="en-US" sz="2000" dirty="0">
                <a:solidFill>
                  <a:srgbClr val="FFFFFF"/>
                </a:solidFill>
                <a:cs typeface="Arial"/>
              </a:rPr>
              <a:t>Know which subjects are useful/essential for particular courses/careers</a:t>
            </a:r>
          </a:p>
          <a:p>
            <a:r>
              <a:rPr lang="en-US" sz="2000" dirty="0">
                <a:solidFill>
                  <a:srgbClr val="FFFFFF"/>
                </a:solidFill>
                <a:cs typeface="Arial"/>
              </a:rPr>
              <a:t>Pick subjects you like/are good at to sustain your motivation over two years</a:t>
            </a:r>
          </a:p>
          <a:p>
            <a:r>
              <a:rPr lang="en-US" sz="2000" dirty="0">
                <a:solidFill>
                  <a:srgbClr val="FFFFFF"/>
                </a:solidFill>
                <a:cs typeface="Arial"/>
              </a:rPr>
              <a:t>There is no such thing as an easy subject in Leaving Cert.  All subjects require hard work and effort.</a:t>
            </a:r>
          </a:p>
          <a:p>
            <a:r>
              <a:rPr lang="en-US" sz="2000" dirty="0">
                <a:solidFill>
                  <a:srgbClr val="FFFFFF"/>
                </a:solidFill>
                <a:cs typeface="Arial"/>
              </a:rPr>
              <a:t>Keeping a science and language subject will increase third level options (even if you have a ‘definite’ career interest)</a:t>
            </a:r>
          </a:p>
          <a:p>
            <a:r>
              <a:rPr lang="en-US" sz="2000" dirty="0">
                <a:solidFill>
                  <a:srgbClr val="FFFFFF"/>
                </a:solidFill>
                <a:cs typeface="Arial"/>
              </a:rPr>
              <a:t>Don’t leave your decision until the last minute, rushed decisions have costly implications </a:t>
            </a:r>
          </a:p>
        </p:txBody>
      </p:sp>
    </p:spTree>
    <p:extLst>
      <p:ext uri="{BB962C8B-B14F-4D97-AF65-F5344CB8AC3E}">
        <p14:creationId xmlns:p14="http://schemas.microsoft.com/office/powerpoint/2010/main" val="2185793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can help decide?</a:t>
            </a:r>
            <a:endParaRPr lang="en-IE" b="1" dirty="0"/>
          </a:p>
        </p:txBody>
      </p:sp>
      <p:sp>
        <p:nvSpPr>
          <p:cNvPr id="3" name="Content Placeholder 2"/>
          <p:cNvSpPr>
            <a:spLocks noGrp="1"/>
          </p:cNvSpPr>
          <p:nvPr>
            <p:ph idx="1"/>
          </p:nvPr>
        </p:nvSpPr>
        <p:spPr>
          <a:xfrm>
            <a:off x="147145" y="1825624"/>
            <a:ext cx="11887200" cy="5032375"/>
          </a:xfrm>
        </p:spPr>
        <p:txBody>
          <a:bodyPr>
            <a:normAutofit lnSpcReduction="10000"/>
          </a:bodyPr>
          <a:lstStyle/>
          <a:p>
            <a:pPr marL="0" indent="0">
              <a:buNone/>
            </a:pPr>
            <a:r>
              <a:rPr lang="en-US" dirty="0"/>
              <a:t>➢ </a:t>
            </a:r>
            <a:r>
              <a:rPr lang="en-US" b="1" dirty="0"/>
              <a:t>Parents &amp; Guardians </a:t>
            </a:r>
            <a:r>
              <a:rPr lang="en-US" dirty="0"/>
              <a:t>Play a major role when it comes to Subject Choice. (ESRI 2011) </a:t>
            </a:r>
          </a:p>
          <a:p>
            <a:pPr marL="0" indent="0">
              <a:buNone/>
            </a:pPr>
            <a:r>
              <a:rPr lang="en-US" dirty="0"/>
              <a:t>➢ </a:t>
            </a:r>
            <a:r>
              <a:rPr lang="en-US" b="1" dirty="0"/>
              <a:t>Teachers </a:t>
            </a:r>
            <a:r>
              <a:rPr lang="en-US" dirty="0"/>
              <a:t>They will discuss what their subject is like at Leaving Certificate Level. </a:t>
            </a:r>
          </a:p>
          <a:p>
            <a:pPr marL="0" indent="0">
              <a:buNone/>
            </a:pPr>
            <a:r>
              <a:rPr lang="en-US" dirty="0"/>
              <a:t>➢ </a:t>
            </a:r>
            <a:r>
              <a:rPr lang="en-US" b="1" dirty="0"/>
              <a:t>Past Pupils &amp; Older Siblings </a:t>
            </a:r>
            <a:r>
              <a:rPr lang="en-US" dirty="0"/>
              <a:t>- ask those who are already studying subjects at senior cycle what they think of them </a:t>
            </a:r>
            <a:r>
              <a:rPr lang="en-US" u="sng" dirty="0"/>
              <a:t>but</a:t>
            </a:r>
            <a:r>
              <a:rPr lang="en-US" dirty="0"/>
              <a:t> factor in that everyone has UNIQUE interests and abilities</a:t>
            </a:r>
          </a:p>
          <a:p>
            <a:pPr marL="0" indent="0">
              <a:buNone/>
            </a:pPr>
            <a:r>
              <a:rPr lang="en-US" dirty="0"/>
              <a:t>➢ </a:t>
            </a:r>
            <a:r>
              <a:rPr lang="en-US" b="1" dirty="0"/>
              <a:t>Guidance Counsellor </a:t>
            </a:r>
            <a:r>
              <a:rPr lang="en-US" dirty="0"/>
              <a:t>Make sure to ask questions regarding subjects and future goals. </a:t>
            </a:r>
          </a:p>
          <a:p>
            <a:pPr>
              <a:buFont typeface="Wingdings" panose="05000000000000000000" pitchFamily="2" charset="2"/>
              <a:buChar char="Ø"/>
            </a:pPr>
            <a:r>
              <a:rPr lang="en-US" b="1" dirty="0"/>
              <a:t>Examine Subject Textbooks - Exam Papers </a:t>
            </a:r>
            <a:r>
              <a:rPr lang="en-US" dirty="0"/>
              <a:t>– </a:t>
            </a:r>
            <a:r>
              <a:rPr lang="en-US" dirty="0">
                <a:hlinkClick r:id="rId2"/>
              </a:rPr>
              <a:t>www.examinations.ie</a:t>
            </a:r>
            <a:endParaRPr lang="en-US" dirty="0"/>
          </a:p>
          <a:p>
            <a:pPr marL="0" indent="0">
              <a:buNone/>
            </a:pPr>
            <a:r>
              <a:rPr lang="en-US" dirty="0"/>
              <a:t>  </a:t>
            </a:r>
            <a:r>
              <a:rPr lang="en-US" dirty="0">
                <a:hlinkClick r:id="rId3"/>
              </a:rPr>
              <a:t>www.studyclix.ie</a:t>
            </a:r>
            <a:endParaRPr lang="en-US" dirty="0"/>
          </a:p>
          <a:p>
            <a:pPr marL="0" indent="0">
              <a:buNone/>
            </a:pPr>
            <a:r>
              <a:rPr lang="en-US" dirty="0"/>
              <a:t> </a:t>
            </a:r>
            <a:endParaRPr lang="en-IE" dirty="0"/>
          </a:p>
        </p:txBody>
      </p:sp>
      <p:pic>
        <p:nvPicPr>
          <p:cNvPr id="4" name="Picture 3"/>
          <p:cNvPicPr>
            <a:picLocks noChangeAspect="1"/>
          </p:cNvPicPr>
          <p:nvPr/>
        </p:nvPicPr>
        <p:blipFill>
          <a:blip r:embed="rId4"/>
          <a:stretch>
            <a:fillRect/>
          </a:stretch>
        </p:blipFill>
        <p:spPr>
          <a:xfrm>
            <a:off x="9295250" y="82551"/>
            <a:ext cx="2619375" cy="1494002"/>
          </a:xfrm>
          <a:prstGeom prst="rect">
            <a:avLst/>
          </a:prstGeom>
        </p:spPr>
      </p:pic>
      <p:pic>
        <p:nvPicPr>
          <p:cNvPr id="5" name="Picture 4"/>
          <p:cNvPicPr>
            <a:picLocks noChangeAspect="1"/>
          </p:cNvPicPr>
          <p:nvPr/>
        </p:nvPicPr>
        <p:blipFill>
          <a:blip r:embed="rId5"/>
          <a:stretch>
            <a:fillRect/>
          </a:stretch>
        </p:blipFill>
        <p:spPr>
          <a:xfrm>
            <a:off x="6289291" y="82550"/>
            <a:ext cx="2619375" cy="1494003"/>
          </a:xfrm>
          <a:prstGeom prst="rect">
            <a:avLst/>
          </a:prstGeom>
        </p:spPr>
      </p:pic>
    </p:spTree>
    <p:extLst>
      <p:ext uri="{BB962C8B-B14F-4D97-AF65-F5344CB8AC3E}">
        <p14:creationId xmlns:p14="http://schemas.microsoft.com/office/powerpoint/2010/main" val="13751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On-Line Research</a:t>
            </a:r>
            <a:endParaRPr lang="en-IE" b="1" dirty="0"/>
          </a:p>
        </p:txBody>
      </p:sp>
      <p:sp>
        <p:nvSpPr>
          <p:cNvPr id="3" name="Content Placeholder 2"/>
          <p:cNvSpPr>
            <a:spLocks noGrp="1"/>
          </p:cNvSpPr>
          <p:nvPr>
            <p:ph idx="1"/>
          </p:nvPr>
        </p:nvSpPr>
        <p:spPr>
          <a:xfrm>
            <a:off x="291861" y="1825625"/>
            <a:ext cx="11651410" cy="4811413"/>
          </a:xfrm>
        </p:spPr>
        <p:txBody>
          <a:bodyPr vert="horz" lIns="91440" tIns="45720" rIns="91440" bIns="45720" rtlCol="0" anchor="t">
            <a:normAutofit fontScale="85000" lnSpcReduction="20000"/>
          </a:bodyPr>
          <a:lstStyle/>
          <a:p>
            <a:pPr marL="0" indent="0">
              <a:buNone/>
            </a:pPr>
            <a:r>
              <a:rPr lang="en-US" dirty="0"/>
              <a:t>➢ </a:t>
            </a:r>
            <a:r>
              <a:rPr lang="en-US" b="1" dirty="0"/>
              <a:t>www.qualifax.ie</a:t>
            </a:r>
            <a:r>
              <a:rPr lang="en-US" dirty="0"/>
              <a:t> It gives information on which subjects are needed for what courses, as well as information on all college courses. Look up 'Minimum Entry Requirement' under 'Useful Tools'</a:t>
            </a:r>
          </a:p>
          <a:p>
            <a:pPr marL="0" indent="0">
              <a:buNone/>
            </a:pPr>
            <a:r>
              <a:rPr lang="en-US" dirty="0"/>
              <a:t> </a:t>
            </a:r>
            <a:r>
              <a:rPr lang="en-US" dirty="0">
                <a:hlinkClick r:id="rId2"/>
              </a:rPr>
              <a:t>https://www.qualifax.ie/index.php?option=com_wrapper&amp;Itemid=26&amp;Mainsec=courses&amp;Subsec=min_courses_select&amp;view=wrapper&amp;xpt=0.61113000%201429190312&amp;xpt=0.87098800%201429191164</a:t>
            </a:r>
            <a:endParaRPr lang="en-US" dirty="0"/>
          </a:p>
          <a:p>
            <a:pPr marL="0" indent="0">
              <a:buNone/>
            </a:pPr>
            <a:endParaRPr lang="en-US" dirty="0"/>
          </a:p>
          <a:p>
            <a:pPr marL="0" indent="0">
              <a:buNone/>
            </a:pPr>
            <a:r>
              <a:rPr lang="en-US" dirty="0"/>
              <a:t>➢ </a:t>
            </a:r>
            <a:r>
              <a:rPr lang="en-US" b="1" dirty="0"/>
              <a:t>www.careersportal.ie </a:t>
            </a:r>
            <a:r>
              <a:rPr lang="en-US" dirty="0"/>
              <a:t>Subject information &amp; personal assessments. Also gives information on jobs such as qualifications needed.</a:t>
            </a:r>
          </a:p>
          <a:p>
            <a:pPr marL="0" indent="0">
              <a:buNone/>
            </a:pPr>
            <a:r>
              <a:rPr lang="en-IE" dirty="0">
                <a:hlinkClick r:id="rId3"/>
              </a:rPr>
              <a:t>https://careersportal.ie/school/subject_explorer.php</a:t>
            </a:r>
            <a:endParaRPr lang="en-IE" dirty="0"/>
          </a:p>
          <a:p>
            <a:pPr marL="0" indent="0">
              <a:buNone/>
            </a:pPr>
            <a:endParaRPr lang="en-IE" dirty="0">
              <a:cs typeface="Calibri" panose="020F0502020204030204"/>
            </a:endParaRPr>
          </a:p>
          <a:p>
            <a:pPr marL="0" indent="0">
              <a:buNone/>
            </a:pPr>
            <a:r>
              <a:rPr lang="en-IE" dirty="0">
                <a:cs typeface="Calibri" panose="020F0502020204030204"/>
              </a:rPr>
              <a:t>Our </a:t>
            </a:r>
            <a:r>
              <a:rPr lang="en-IE" dirty="0" err="1">
                <a:cs typeface="Calibri" panose="020F0502020204030204"/>
              </a:rPr>
              <a:t>Borrisokane</a:t>
            </a:r>
            <a:r>
              <a:rPr lang="en-IE" dirty="0">
                <a:cs typeface="Calibri" panose="020F0502020204030204"/>
              </a:rPr>
              <a:t> Community College Career Guidance page: </a:t>
            </a:r>
            <a:r>
              <a:rPr lang="en-IE" dirty="0">
                <a:ea typeface="+mn-lt"/>
                <a:cs typeface="+mn-lt"/>
                <a:hlinkClick r:id="rId4"/>
              </a:rPr>
              <a:t>Borrisokane Community College | Guidance &amp; Counselling Website (careersportal.ie)</a:t>
            </a:r>
            <a:endParaRPr lang="en-IE" dirty="0">
              <a:cs typeface="Calibri" panose="020F0502020204030204"/>
            </a:endParaRPr>
          </a:p>
          <a:p>
            <a:pPr marL="0" indent="0">
              <a:buNone/>
            </a:pPr>
            <a:endParaRPr lang="en-IE" dirty="0">
              <a:cs typeface="Calibri" panose="020F0502020204030204"/>
            </a:endParaRPr>
          </a:p>
        </p:txBody>
      </p:sp>
      <p:pic>
        <p:nvPicPr>
          <p:cNvPr id="5" name="Picture 4"/>
          <p:cNvPicPr>
            <a:picLocks noChangeAspect="1"/>
          </p:cNvPicPr>
          <p:nvPr/>
        </p:nvPicPr>
        <p:blipFill>
          <a:blip r:embed="rId5"/>
          <a:stretch>
            <a:fillRect/>
          </a:stretch>
        </p:blipFill>
        <p:spPr>
          <a:xfrm>
            <a:off x="6096000" y="129381"/>
            <a:ext cx="3076575" cy="1485900"/>
          </a:xfrm>
          <a:prstGeom prst="rect">
            <a:avLst/>
          </a:prstGeom>
        </p:spPr>
      </p:pic>
      <p:pic>
        <p:nvPicPr>
          <p:cNvPr id="6" name="Picture 5"/>
          <p:cNvPicPr>
            <a:picLocks noChangeAspect="1"/>
          </p:cNvPicPr>
          <p:nvPr/>
        </p:nvPicPr>
        <p:blipFill>
          <a:blip r:embed="rId6"/>
          <a:stretch>
            <a:fillRect/>
          </a:stretch>
        </p:blipFill>
        <p:spPr>
          <a:xfrm>
            <a:off x="9535839" y="108743"/>
            <a:ext cx="2495550" cy="1581945"/>
          </a:xfrm>
          <a:prstGeom prst="rect">
            <a:avLst/>
          </a:prstGeom>
        </p:spPr>
      </p:pic>
    </p:spTree>
    <p:extLst>
      <p:ext uri="{BB962C8B-B14F-4D97-AF65-F5344CB8AC3E}">
        <p14:creationId xmlns:p14="http://schemas.microsoft.com/office/powerpoint/2010/main" val="2267473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56F3-69F6-4B51-9815-A955143AA13B}"/>
              </a:ext>
            </a:extLst>
          </p:cNvPr>
          <p:cNvSpPr>
            <a:spLocks noGrp="1"/>
          </p:cNvSpPr>
          <p:nvPr>
            <p:ph type="title"/>
          </p:nvPr>
        </p:nvSpPr>
        <p:spPr/>
        <p:txBody>
          <a:bodyPr/>
          <a:lstStyle/>
          <a:p>
            <a:r>
              <a:rPr lang="en-GB" dirty="0"/>
              <a:t>Leaving Cert. Established</a:t>
            </a:r>
          </a:p>
        </p:txBody>
      </p:sp>
      <p:graphicFrame>
        <p:nvGraphicFramePr>
          <p:cNvPr id="4" name="Content Placeholder 3">
            <a:extLst>
              <a:ext uri="{FF2B5EF4-FFF2-40B4-BE49-F238E27FC236}">
                <a16:creationId xmlns:a16="http://schemas.microsoft.com/office/drawing/2014/main" id="{88047C47-F0F5-4949-B61B-FC2B2913891E}"/>
              </a:ext>
            </a:extLst>
          </p:cNvPr>
          <p:cNvGraphicFramePr>
            <a:graphicFrameLocks noGrp="1"/>
          </p:cNvGraphicFramePr>
          <p:nvPr>
            <p:ph idx="1"/>
            <p:extLst>
              <p:ext uri="{D42A27DB-BD31-4B8C-83A1-F6EECF244321}">
                <p14:modId xmlns:p14="http://schemas.microsoft.com/office/powerpoint/2010/main" val="1552971908"/>
              </p:ext>
            </p:extLst>
          </p:nvPr>
        </p:nvGraphicFramePr>
        <p:xfrm>
          <a:off x="838200" y="2192867"/>
          <a:ext cx="10515600" cy="398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7020226" y="365125"/>
            <a:ext cx="2619375" cy="1743075"/>
          </a:xfrm>
          <a:prstGeom prst="rect">
            <a:avLst/>
          </a:prstGeom>
        </p:spPr>
      </p:pic>
      <p:pic>
        <p:nvPicPr>
          <p:cNvPr id="5" name="Picture 4"/>
          <p:cNvPicPr>
            <a:picLocks noChangeAspect="1"/>
          </p:cNvPicPr>
          <p:nvPr/>
        </p:nvPicPr>
        <p:blipFill>
          <a:blip r:embed="rId8"/>
          <a:stretch>
            <a:fillRect/>
          </a:stretch>
        </p:blipFill>
        <p:spPr>
          <a:xfrm>
            <a:off x="9485634" y="365125"/>
            <a:ext cx="2619375" cy="1655199"/>
          </a:xfrm>
          <a:prstGeom prst="rect">
            <a:avLst/>
          </a:prstGeom>
        </p:spPr>
      </p:pic>
    </p:spTree>
    <p:extLst>
      <p:ext uri="{BB962C8B-B14F-4D97-AF65-F5344CB8AC3E}">
        <p14:creationId xmlns:p14="http://schemas.microsoft.com/office/powerpoint/2010/main" val="274585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D4A1ECE2-D1AD-41EE-9360-A35071D71606}"/>
              </a:ext>
            </a:extLst>
          </p:cNvPr>
          <p:cNvPicPr>
            <a:picLocks noGrp="1" noChangeAspect="1"/>
          </p:cNvPicPr>
          <p:nvPr>
            <p:ph sz="half" idx="2"/>
          </p:nvPr>
        </p:nvPicPr>
        <p:blipFill>
          <a:blip r:embed="rId2"/>
          <a:stretch>
            <a:fillRect/>
          </a:stretch>
        </p:blipFill>
        <p:spPr>
          <a:xfrm>
            <a:off x="566744" y="1114749"/>
            <a:ext cx="6579910" cy="2516816"/>
          </a:xfrm>
          <a:prstGeom prst="rect">
            <a:avLst/>
          </a:prstGeom>
        </p:spPr>
      </p:pic>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4C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5EC8F7-0EB2-4FFA-98FD-794625A23E8D}"/>
              </a:ext>
            </a:extLst>
          </p:cNvPr>
          <p:cNvSpPr>
            <a:spLocks noGrp="1"/>
          </p:cNvSpPr>
          <p:nvPr>
            <p:ph type="title"/>
          </p:nvPr>
        </p:nvSpPr>
        <p:spPr>
          <a:xfrm>
            <a:off x="524256" y="4765963"/>
            <a:ext cx="6594189" cy="1625210"/>
          </a:xfrm>
        </p:spPr>
        <p:txBody>
          <a:bodyPr vert="horz" lIns="91440" tIns="45720" rIns="91440" bIns="45720" rtlCol="0" anchor="ctr">
            <a:normAutofit/>
          </a:bodyPr>
          <a:lstStyle/>
          <a:p>
            <a:r>
              <a:rPr lang="en-US" kern="1200" dirty="0">
                <a:solidFill>
                  <a:srgbClr val="FFFFFF"/>
                </a:solidFill>
                <a:latin typeface="+mj-lt"/>
                <a:ea typeface="+mj-ea"/>
                <a:cs typeface="+mj-cs"/>
              </a:rPr>
              <a:t>LC Subject </a:t>
            </a:r>
            <a:r>
              <a:rPr lang="en-US" dirty="0">
                <a:solidFill>
                  <a:srgbClr val="FFFFFF"/>
                </a:solidFill>
              </a:rPr>
              <a:t>Choice</a:t>
            </a:r>
            <a:br>
              <a:rPr lang="en-US" dirty="0">
                <a:solidFill>
                  <a:srgbClr val="FFFFFF"/>
                </a:solidFill>
              </a:rPr>
            </a:br>
            <a:r>
              <a:rPr lang="en-US" sz="2700" i="1" dirty="0">
                <a:solidFill>
                  <a:srgbClr val="FFFFFF"/>
                </a:solidFill>
              </a:rPr>
              <a:t>getting the right mix will affect your future</a:t>
            </a:r>
            <a:br>
              <a:rPr lang="en-US" sz="2700" i="1" dirty="0">
                <a:solidFill>
                  <a:srgbClr val="FFFFFF"/>
                </a:solidFill>
              </a:rPr>
            </a:br>
            <a:endParaRPr lang="en-US" sz="2700" i="1" kern="1200" dirty="0">
              <a:solidFill>
                <a:srgbClr val="FFFFFF"/>
              </a:solidFill>
            </a:endParaRPr>
          </a:p>
        </p:txBody>
      </p:sp>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425B8F6-3825-4846-8E0D-846ABC33BA7A}"/>
              </a:ext>
            </a:extLst>
          </p:cNvPr>
          <p:cNvSpPr>
            <a:spLocks noGrp="1"/>
          </p:cNvSpPr>
          <p:nvPr>
            <p:ph sz="half" idx="1"/>
          </p:nvPr>
        </p:nvSpPr>
        <p:spPr>
          <a:xfrm>
            <a:off x="7315155" y="1852098"/>
            <a:ext cx="4623347" cy="3362632"/>
          </a:xfrm>
        </p:spPr>
        <p:txBody>
          <a:bodyPr vert="horz" lIns="91440" tIns="45720" rIns="91440" bIns="45720" rtlCol="0" anchor="ctr">
            <a:noAutofit/>
          </a:bodyPr>
          <a:lstStyle/>
          <a:p>
            <a:pPr algn="ctr"/>
            <a:r>
              <a:rPr lang="en-US" sz="1800" b="0" i="0" dirty="0">
                <a:solidFill>
                  <a:srgbClr val="FFFFFF"/>
                </a:solidFill>
                <a:effectLst/>
              </a:rPr>
              <a:t>Choose </a:t>
            </a:r>
            <a:r>
              <a:rPr lang="en-US" sz="1800" b="1" i="0" u="sng" dirty="0" err="1">
                <a:solidFill>
                  <a:schemeClr val="bg1"/>
                </a:solidFill>
                <a:effectLst/>
              </a:rPr>
              <a:t>favourite</a:t>
            </a:r>
            <a:r>
              <a:rPr lang="en-US" sz="1800" b="1" i="0" u="sng" dirty="0">
                <a:solidFill>
                  <a:schemeClr val="bg1"/>
                </a:solidFill>
                <a:effectLst/>
              </a:rPr>
              <a:t> subjects</a:t>
            </a:r>
            <a:r>
              <a:rPr lang="en-US" sz="1800" b="0" i="0" dirty="0">
                <a:solidFill>
                  <a:srgbClr val="FFFFFF"/>
                </a:solidFill>
                <a:effectLst/>
              </a:rPr>
              <a:t>. </a:t>
            </a:r>
            <a:r>
              <a:rPr lang="en-US" sz="1800" dirty="0">
                <a:solidFill>
                  <a:srgbClr val="FFFFFF"/>
                </a:solidFill>
              </a:rPr>
              <a:t>I</a:t>
            </a:r>
            <a:r>
              <a:rPr lang="en-US" sz="1800" b="0" i="0" dirty="0">
                <a:solidFill>
                  <a:srgbClr val="FFFFFF"/>
                </a:solidFill>
                <a:effectLst/>
              </a:rPr>
              <a:t>f you enjoy the subject, you will excel at it. You could boost your ability by choosing subjects which compliment each other i.e. biology and agricultural science.</a:t>
            </a:r>
          </a:p>
          <a:p>
            <a:pPr algn="ctr"/>
            <a:endParaRPr lang="en-US" sz="1800" b="0" i="0" dirty="0">
              <a:solidFill>
                <a:srgbClr val="FFFFFF"/>
              </a:solidFill>
              <a:effectLst/>
            </a:endParaRPr>
          </a:p>
          <a:p>
            <a:pPr algn="ctr"/>
            <a:r>
              <a:rPr lang="en-US" sz="1800" dirty="0">
                <a:solidFill>
                  <a:srgbClr val="FFFFFF"/>
                </a:solidFill>
              </a:rPr>
              <a:t>S</a:t>
            </a:r>
            <a:r>
              <a:rPr lang="en-US" sz="1800" b="0" i="0" dirty="0">
                <a:solidFill>
                  <a:srgbClr val="FFFFFF"/>
                </a:solidFill>
                <a:effectLst/>
              </a:rPr>
              <a:t>upport </a:t>
            </a:r>
            <a:r>
              <a:rPr lang="en-US" sz="1800" b="1" i="0" u="sng" dirty="0">
                <a:solidFill>
                  <a:srgbClr val="FFFFFF"/>
                </a:solidFill>
                <a:effectLst/>
              </a:rPr>
              <a:t>informed decisions </a:t>
            </a:r>
            <a:r>
              <a:rPr lang="en-US" sz="1800" b="0" i="0" dirty="0">
                <a:solidFill>
                  <a:srgbClr val="FFFFFF"/>
                </a:solidFill>
                <a:effectLst/>
              </a:rPr>
              <a:t>by </a:t>
            </a:r>
            <a:r>
              <a:rPr lang="en-US" sz="1800" dirty="0">
                <a:solidFill>
                  <a:srgbClr val="FFFFFF"/>
                </a:solidFill>
              </a:rPr>
              <a:t>t</a:t>
            </a:r>
            <a:r>
              <a:rPr lang="en-US" sz="1800" b="0" i="0" dirty="0">
                <a:solidFill>
                  <a:srgbClr val="FFFFFF"/>
                </a:solidFill>
                <a:effectLst/>
              </a:rPr>
              <a:t>alking to subject teachers/ senior students, examine text books (most available online), use </a:t>
            </a:r>
            <a:r>
              <a:rPr lang="en-US" sz="1800" b="0" i="0" dirty="0" err="1">
                <a:solidFill>
                  <a:srgbClr val="FFFFFF"/>
                </a:solidFill>
                <a:effectLst/>
              </a:rPr>
              <a:t>qualifax</a:t>
            </a:r>
            <a:r>
              <a:rPr lang="en-US" sz="1800" b="0" i="0" dirty="0">
                <a:solidFill>
                  <a:srgbClr val="FFFFFF"/>
                </a:solidFill>
                <a:effectLst/>
              </a:rPr>
              <a:t>/careersportal, use results from aptitude and ability tests (CAT4).</a:t>
            </a:r>
          </a:p>
          <a:p>
            <a:pPr algn="ctr"/>
            <a:endParaRPr lang="en-US" sz="1800" b="0" i="0" dirty="0">
              <a:solidFill>
                <a:srgbClr val="FFFFFF"/>
              </a:solidFill>
              <a:effectLst/>
            </a:endParaRPr>
          </a:p>
          <a:p>
            <a:pPr algn="ctr"/>
            <a:r>
              <a:rPr lang="en-US" sz="1800" dirty="0">
                <a:solidFill>
                  <a:srgbClr val="FFFFFF"/>
                </a:solidFill>
              </a:rPr>
              <a:t>T</a:t>
            </a:r>
            <a:r>
              <a:rPr lang="en-US" sz="1800" b="0" i="0" dirty="0">
                <a:solidFill>
                  <a:srgbClr val="FFFFFF"/>
                </a:solidFill>
                <a:effectLst/>
              </a:rPr>
              <a:t>ake into account </a:t>
            </a:r>
            <a:r>
              <a:rPr lang="en-US" sz="1800" b="1" i="0" u="sng" dirty="0">
                <a:solidFill>
                  <a:srgbClr val="FFFFFF"/>
                </a:solidFill>
                <a:effectLst/>
              </a:rPr>
              <a:t>future college/career paths</a:t>
            </a:r>
            <a:r>
              <a:rPr lang="en-US" sz="1800" b="0" i="0" dirty="0">
                <a:solidFill>
                  <a:srgbClr val="FFFFFF"/>
                </a:solidFill>
                <a:effectLst/>
              </a:rPr>
              <a:t> &amp; </a:t>
            </a:r>
            <a:r>
              <a:rPr lang="en-US" sz="1800" dirty="0">
                <a:solidFill>
                  <a:srgbClr val="FFFFFF"/>
                </a:solidFill>
              </a:rPr>
              <a:t>e</a:t>
            </a:r>
            <a:r>
              <a:rPr lang="en-US" sz="1800" b="0" i="0" dirty="0">
                <a:solidFill>
                  <a:srgbClr val="FFFFFF"/>
                </a:solidFill>
                <a:effectLst/>
              </a:rPr>
              <a:t>nsure your choices meet college entry requirements</a:t>
            </a:r>
            <a:r>
              <a:rPr lang="en-US" sz="1400" b="0" i="0" dirty="0">
                <a:solidFill>
                  <a:srgbClr val="FFFFFF"/>
                </a:solidFill>
                <a:effectLst/>
              </a:rPr>
              <a:t>. </a:t>
            </a:r>
            <a:endParaRPr lang="en-US" sz="1400" dirty="0">
              <a:solidFill>
                <a:srgbClr val="FFFFFF"/>
              </a:solidFill>
            </a:endParaRPr>
          </a:p>
        </p:txBody>
      </p:sp>
    </p:spTree>
    <p:extLst>
      <p:ext uri="{BB962C8B-B14F-4D97-AF65-F5344CB8AC3E}">
        <p14:creationId xmlns:p14="http://schemas.microsoft.com/office/powerpoint/2010/main" val="218403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7252138" y="1781019"/>
            <a:ext cx="4296394" cy="329596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228431678"/>
              </p:ext>
            </p:extLst>
          </p:nvPr>
        </p:nvGraphicFramePr>
        <p:xfrm>
          <a:off x="683172" y="882867"/>
          <a:ext cx="6402510" cy="5329723"/>
        </p:xfrm>
        <a:graphic>
          <a:graphicData uri="http://schemas.openxmlformats.org/drawingml/2006/table">
            <a:tbl>
              <a:tblPr firstRow="1" bandRow="1">
                <a:tableStyleId>{00A15C55-8517-42AA-B614-E9B94910E393}</a:tableStyleId>
              </a:tblPr>
              <a:tblGrid>
                <a:gridCol w="3201255">
                  <a:extLst>
                    <a:ext uri="{9D8B030D-6E8A-4147-A177-3AD203B41FA5}">
                      <a16:colId xmlns:a16="http://schemas.microsoft.com/office/drawing/2014/main" val="1792473514"/>
                    </a:ext>
                  </a:extLst>
                </a:gridCol>
                <a:gridCol w="3201255">
                  <a:extLst>
                    <a:ext uri="{9D8B030D-6E8A-4147-A177-3AD203B41FA5}">
                      <a16:colId xmlns:a16="http://schemas.microsoft.com/office/drawing/2014/main" val="878702621"/>
                    </a:ext>
                  </a:extLst>
                </a:gridCol>
              </a:tblGrid>
              <a:tr h="433100">
                <a:tc>
                  <a:txBody>
                    <a:bodyPr/>
                    <a:lstStyle/>
                    <a:p>
                      <a:r>
                        <a:rPr lang="en-US" sz="2800" dirty="0"/>
                        <a:t>Do</a:t>
                      </a:r>
                      <a:endParaRPr lang="en-IE" dirty="0"/>
                    </a:p>
                  </a:txBody>
                  <a:tcPr/>
                </a:tc>
                <a:tc>
                  <a:txBody>
                    <a:bodyPr/>
                    <a:lstStyle/>
                    <a:p>
                      <a:r>
                        <a:rPr lang="en-US" sz="2800" dirty="0"/>
                        <a:t>Don’t</a:t>
                      </a:r>
                      <a:endParaRPr lang="en-IE" sz="2800" dirty="0"/>
                    </a:p>
                  </a:txBody>
                  <a:tcPr/>
                </a:tc>
                <a:extLst>
                  <a:ext uri="{0D108BD9-81ED-4DB2-BD59-A6C34878D82A}">
                    <a16:rowId xmlns:a16="http://schemas.microsoft.com/office/drawing/2014/main" val="2329314595"/>
                  </a:ext>
                </a:extLst>
              </a:tr>
              <a:tr h="747543">
                <a:tc>
                  <a:txBody>
                    <a:bodyPr/>
                    <a:lstStyle/>
                    <a:p>
                      <a:r>
                        <a:rPr lang="en-US" dirty="0"/>
                        <a:t>Choose subjects</a:t>
                      </a:r>
                      <a:r>
                        <a:rPr lang="en-US" baseline="0" dirty="0"/>
                        <a:t> you enjoy</a:t>
                      </a:r>
                      <a:endParaRPr lang="en-IE" dirty="0"/>
                    </a:p>
                  </a:txBody>
                  <a:tcPr/>
                </a:tc>
                <a:tc>
                  <a:txBody>
                    <a:bodyPr/>
                    <a:lstStyle/>
                    <a:p>
                      <a:r>
                        <a:rPr lang="en-US" dirty="0"/>
                        <a:t>Choose a subject because</a:t>
                      </a:r>
                      <a:r>
                        <a:rPr lang="en-US" baseline="0" dirty="0"/>
                        <a:t> your friend is taking it</a:t>
                      </a:r>
                      <a:endParaRPr lang="en-IE" dirty="0"/>
                    </a:p>
                  </a:txBody>
                  <a:tcPr/>
                </a:tc>
                <a:extLst>
                  <a:ext uri="{0D108BD9-81ED-4DB2-BD59-A6C34878D82A}">
                    <a16:rowId xmlns:a16="http://schemas.microsoft.com/office/drawing/2014/main" val="1678554488"/>
                  </a:ext>
                </a:extLst>
              </a:tr>
              <a:tr h="747543">
                <a:tc>
                  <a:txBody>
                    <a:bodyPr/>
                    <a:lstStyle/>
                    <a:p>
                      <a:r>
                        <a:rPr lang="en-US" dirty="0"/>
                        <a:t>Choose subjects you</a:t>
                      </a:r>
                      <a:r>
                        <a:rPr lang="en-US" baseline="0" dirty="0"/>
                        <a:t>’re good at</a:t>
                      </a:r>
                      <a:endParaRPr lang="en-IE" dirty="0"/>
                    </a:p>
                  </a:txBody>
                  <a:tcPr/>
                </a:tc>
                <a:tc>
                  <a:txBody>
                    <a:bodyPr/>
                    <a:lstStyle/>
                    <a:p>
                      <a:r>
                        <a:rPr lang="en-US" dirty="0"/>
                        <a:t>Choose a subject</a:t>
                      </a:r>
                      <a:r>
                        <a:rPr lang="en-US" baseline="0" dirty="0"/>
                        <a:t> because you like/dislike the teacher</a:t>
                      </a:r>
                      <a:endParaRPr lang="en-IE" dirty="0"/>
                    </a:p>
                  </a:txBody>
                  <a:tcPr/>
                </a:tc>
                <a:extLst>
                  <a:ext uri="{0D108BD9-81ED-4DB2-BD59-A6C34878D82A}">
                    <a16:rowId xmlns:a16="http://schemas.microsoft.com/office/drawing/2014/main" val="1410604492"/>
                  </a:ext>
                </a:extLst>
              </a:tr>
              <a:tr h="747543">
                <a:tc>
                  <a:txBody>
                    <a:bodyPr/>
                    <a:lstStyle/>
                    <a:p>
                      <a:r>
                        <a:rPr lang="en-US" dirty="0"/>
                        <a:t>Choose subjects you need for your chosen career</a:t>
                      </a:r>
                      <a:endParaRPr lang="en-IE" dirty="0"/>
                    </a:p>
                  </a:txBody>
                  <a:tcPr/>
                </a:tc>
                <a:tc>
                  <a:txBody>
                    <a:bodyPr/>
                    <a:lstStyle/>
                    <a:p>
                      <a:r>
                        <a:rPr lang="en-US" dirty="0"/>
                        <a:t>Choose a subject because</a:t>
                      </a:r>
                      <a:r>
                        <a:rPr lang="en-US" baseline="0" dirty="0"/>
                        <a:t> you think it will be easy</a:t>
                      </a:r>
                      <a:endParaRPr lang="en-IE" dirty="0"/>
                    </a:p>
                  </a:txBody>
                  <a:tcPr/>
                </a:tc>
                <a:extLst>
                  <a:ext uri="{0D108BD9-81ED-4DB2-BD59-A6C34878D82A}">
                    <a16:rowId xmlns:a16="http://schemas.microsoft.com/office/drawing/2014/main" val="528225249"/>
                  </a:ext>
                </a:extLst>
              </a:tr>
              <a:tr h="1067917">
                <a:tc>
                  <a:txBody>
                    <a:bodyPr/>
                    <a:lstStyle/>
                    <a:p>
                      <a:r>
                        <a:rPr lang="en-US" dirty="0"/>
                        <a:t>Keep your options</a:t>
                      </a:r>
                      <a:r>
                        <a:rPr lang="en-US" baseline="0" dirty="0"/>
                        <a:t> open for the future by making a balanced choice now</a:t>
                      </a:r>
                      <a:endParaRPr lang="en-IE" dirty="0"/>
                    </a:p>
                  </a:txBody>
                  <a:tcPr/>
                </a:tc>
                <a:tc>
                  <a:txBody>
                    <a:bodyPr/>
                    <a:lstStyle/>
                    <a:p>
                      <a:r>
                        <a:rPr lang="en-US" dirty="0"/>
                        <a:t>Choose</a:t>
                      </a:r>
                      <a:r>
                        <a:rPr lang="en-US" baseline="0" dirty="0"/>
                        <a:t> a new subject without finding more about it.</a:t>
                      </a:r>
                      <a:endParaRPr lang="en-IE" dirty="0"/>
                    </a:p>
                  </a:txBody>
                  <a:tcPr/>
                </a:tc>
                <a:extLst>
                  <a:ext uri="{0D108BD9-81ED-4DB2-BD59-A6C34878D82A}">
                    <a16:rowId xmlns:a16="http://schemas.microsoft.com/office/drawing/2014/main" val="3955929650"/>
                  </a:ext>
                </a:extLst>
              </a:tr>
              <a:tr h="1067917">
                <a:tc>
                  <a:txBody>
                    <a:bodyPr/>
                    <a:lstStyle/>
                    <a:p>
                      <a:r>
                        <a:rPr lang="en-US" dirty="0"/>
                        <a:t>Talk</a:t>
                      </a:r>
                      <a:r>
                        <a:rPr lang="en-US" baseline="0" dirty="0"/>
                        <a:t> to your Guidance Counsellor and your teachers</a:t>
                      </a:r>
                      <a:endParaRPr lang="en-IE" dirty="0"/>
                    </a:p>
                  </a:txBody>
                  <a:tcPr/>
                </a:tc>
                <a:tc>
                  <a:txBody>
                    <a:bodyPr/>
                    <a:lstStyle/>
                    <a:p>
                      <a:r>
                        <a:rPr lang="en-US" dirty="0"/>
                        <a:t>Make a decision at the last minute without thinking about it</a:t>
                      </a:r>
                      <a:endParaRPr lang="en-IE" dirty="0"/>
                    </a:p>
                  </a:txBody>
                  <a:tcPr/>
                </a:tc>
                <a:extLst>
                  <a:ext uri="{0D108BD9-81ED-4DB2-BD59-A6C34878D82A}">
                    <a16:rowId xmlns:a16="http://schemas.microsoft.com/office/drawing/2014/main" val="3501070857"/>
                  </a:ext>
                </a:extLst>
              </a:tr>
              <a:tr h="433100">
                <a:tc>
                  <a:txBody>
                    <a:bodyPr/>
                    <a:lstStyle/>
                    <a:p>
                      <a:r>
                        <a:rPr lang="en-US" dirty="0"/>
                        <a:t>Talk to your parents</a:t>
                      </a:r>
                      <a:r>
                        <a:rPr lang="en-US" baseline="0" dirty="0"/>
                        <a:t>/guardians</a:t>
                      </a:r>
                      <a:endParaRPr lang="en-IE" dirty="0"/>
                    </a:p>
                  </a:txBody>
                  <a:tcPr/>
                </a:tc>
                <a:tc>
                  <a:txBody>
                    <a:bodyPr/>
                    <a:lstStyle/>
                    <a:p>
                      <a:r>
                        <a:rPr lang="en-US" dirty="0"/>
                        <a:t>Don’t panic</a:t>
                      </a:r>
                      <a:endParaRPr lang="en-IE" dirty="0"/>
                    </a:p>
                  </a:txBody>
                  <a:tcPr/>
                </a:tc>
                <a:extLst>
                  <a:ext uri="{0D108BD9-81ED-4DB2-BD59-A6C34878D82A}">
                    <a16:rowId xmlns:a16="http://schemas.microsoft.com/office/drawing/2014/main" val="3397397583"/>
                  </a:ext>
                </a:extLst>
              </a:tr>
            </a:tbl>
          </a:graphicData>
        </a:graphic>
      </p:graphicFrame>
    </p:spTree>
    <p:extLst>
      <p:ext uri="{BB962C8B-B14F-4D97-AF65-F5344CB8AC3E}">
        <p14:creationId xmlns:p14="http://schemas.microsoft.com/office/powerpoint/2010/main" val="204827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29510DF-E418-45B0-BF63-1DF16AC32916}"/>
              </a:ext>
            </a:extLst>
          </p:cNvPr>
          <p:cNvPicPr>
            <a:picLocks noGrp="1" noChangeAspect="1"/>
          </p:cNvPicPr>
          <p:nvPr>
            <p:ph sz="half" idx="2"/>
          </p:nvPr>
        </p:nvPicPr>
        <p:blipFill>
          <a:blip r:embed="rId2"/>
          <a:stretch>
            <a:fillRect/>
          </a:stretch>
        </p:blipFill>
        <p:spPr>
          <a:xfrm>
            <a:off x="566744" y="1410845"/>
            <a:ext cx="6579910" cy="1924624"/>
          </a:xfrm>
          <a:prstGeom prst="rect">
            <a:avLst/>
          </a:prstGeom>
        </p:spPr>
      </p:pic>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EA9CAA-1C9E-4EBC-B1CE-3ED0E0174191}"/>
              </a:ext>
            </a:extLst>
          </p:cNvPr>
          <p:cNvSpPr>
            <a:spLocks noGrp="1"/>
          </p:cNvSpPr>
          <p:nvPr>
            <p:ph type="title"/>
          </p:nvPr>
        </p:nvSpPr>
        <p:spPr>
          <a:xfrm>
            <a:off x="524256" y="4765963"/>
            <a:ext cx="6594189" cy="1625210"/>
          </a:xfrm>
        </p:spPr>
        <p:txBody>
          <a:bodyPr vert="horz" lIns="91440" tIns="45720" rIns="91440" bIns="45720" rtlCol="0" anchor="ctr">
            <a:normAutofit/>
          </a:bodyPr>
          <a:lstStyle/>
          <a:p>
            <a:r>
              <a:rPr lang="en-US" b="1" kern="1200">
                <a:solidFill>
                  <a:srgbClr val="FFFFFF"/>
                </a:solidFill>
                <a:latin typeface="+mj-lt"/>
                <a:ea typeface="+mj-ea"/>
                <a:cs typeface="+mj-cs"/>
              </a:rPr>
              <a:t>Consequences of poor subject choice </a:t>
            </a:r>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4C95165-1AC9-4D60-B2AA-389459B82762}"/>
              </a:ext>
            </a:extLst>
          </p:cNvPr>
          <p:cNvSpPr>
            <a:spLocks noGrp="1"/>
          </p:cNvSpPr>
          <p:nvPr>
            <p:ph sz="half" idx="1"/>
          </p:nvPr>
        </p:nvSpPr>
        <p:spPr>
          <a:xfrm>
            <a:off x="7623413" y="437322"/>
            <a:ext cx="4239403" cy="5953851"/>
          </a:xfrm>
        </p:spPr>
        <p:txBody>
          <a:bodyPr vert="horz" lIns="91440" tIns="45720" rIns="91440" bIns="45720" rtlCol="0" anchor="ctr">
            <a:normAutofit lnSpcReduction="10000"/>
          </a:bodyPr>
          <a:lstStyle/>
          <a:p>
            <a:pPr marL="0" indent="0">
              <a:buNone/>
            </a:pPr>
            <a:r>
              <a:rPr lang="en-US" sz="2400" dirty="0">
                <a:solidFill>
                  <a:srgbClr val="FFFFFF"/>
                </a:solidFill>
              </a:rPr>
              <a:t>Poor subject Choice:</a:t>
            </a:r>
          </a:p>
          <a:p>
            <a:r>
              <a:rPr lang="en-US" sz="2400" dirty="0">
                <a:solidFill>
                  <a:srgbClr val="FFFFFF"/>
                </a:solidFill>
              </a:rPr>
              <a:t>Increases the risk of being unhappy within a subject for two years which ultimately leads to poor motivation </a:t>
            </a:r>
          </a:p>
          <a:p>
            <a:r>
              <a:rPr lang="en-US" sz="2400" dirty="0">
                <a:solidFill>
                  <a:srgbClr val="FFFFFF"/>
                </a:solidFill>
              </a:rPr>
              <a:t>Increases the risk of not performing to full potential - may impact on overall attainment/ points</a:t>
            </a:r>
          </a:p>
          <a:p>
            <a:r>
              <a:rPr lang="en-US" sz="2400" dirty="0">
                <a:solidFill>
                  <a:srgbClr val="FFFFFF"/>
                </a:solidFill>
              </a:rPr>
              <a:t>Increases the risk of not studying a subject required for course of choice </a:t>
            </a:r>
          </a:p>
          <a:p>
            <a:r>
              <a:rPr lang="en-US" sz="2400" dirty="0">
                <a:solidFill>
                  <a:srgbClr val="FFFFFF"/>
                </a:solidFill>
              </a:rPr>
              <a:t>Making subject/class changes throughout fifth year causes disruption to study as you attempt to catch up on the curriculum covered</a:t>
            </a:r>
          </a:p>
        </p:txBody>
      </p:sp>
    </p:spTree>
    <p:extLst>
      <p:ext uri="{BB962C8B-B14F-4D97-AF65-F5344CB8AC3E}">
        <p14:creationId xmlns:p14="http://schemas.microsoft.com/office/powerpoint/2010/main" val="29659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1A110-D263-4CA6-85F1-C97CFBA37066}"/>
              </a:ext>
            </a:extLst>
          </p:cNvPr>
          <p:cNvSpPr>
            <a:spLocks noGrp="1"/>
          </p:cNvSpPr>
          <p:nvPr>
            <p:ph type="title"/>
          </p:nvPr>
        </p:nvSpPr>
        <p:spPr>
          <a:xfrm>
            <a:off x="997226" y="-93428"/>
            <a:ext cx="10515600" cy="1325563"/>
          </a:xfrm>
        </p:spPr>
        <p:txBody>
          <a:bodyPr>
            <a:normAutofit/>
          </a:bodyPr>
          <a:lstStyle/>
          <a:p>
            <a:pPr algn="ctr"/>
            <a:r>
              <a:rPr lang="en-US" sz="3600" b="1" dirty="0">
                <a:cs typeface="Calibri"/>
              </a:rPr>
              <a:t>Factors to consider when making Subject &amp; level Choices</a:t>
            </a:r>
            <a:br>
              <a:rPr lang="en-US" sz="3600" b="1" dirty="0">
                <a:cs typeface="Calibri"/>
              </a:rPr>
            </a:br>
            <a:r>
              <a:rPr lang="en-US" sz="3600" b="1" dirty="0">
                <a:solidFill>
                  <a:srgbClr val="FF0000"/>
                </a:solidFill>
                <a:cs typeface="Calibri"/>
              </a:rPr>
              <a:t>It’s NOT all about the Points!</a:t>
            </a:r>
            <a:endParaRPr lang="en-US" sz="3600" b="1" dirty="0"/>
          </a:p>
        </p:txBody>
      </p:sp>
      <p:sp>
        <p:nvSpPr>
          <p:cNvPr id="3" name="Content Placeholder 2">
            <a:extLst>
              <a:ext uri="{FF2B5EF4-FFF2-40B4-BE49-F238E27FC236}">
                <a16:creationId xmlns:a16="http://schemas.microsoft.com/office/drawing/2014/main" id="{5DECB933-40CC-4D04-92FD-036ED4BF6081}"/>
              </a:ext>
            </a:extLst>
          </p:cNvPr>
          <p:cNvSpPr>
            <a:spLocks noGrp="1"/>
          </p:cNvSpPr>
          <p:nvPr>
            <p:ph sz="half" idx="1"/>
          </p:nvPr>
        </p:nvSpPr>
        <p:spPr>
          <a:xfrm>
            <a:off x="66261" y="1082985"/>
            <a:ext cx="3879117" cy="4351338"/>
          </a:xfrm>
        </p:spPr>
        <p:txBody>
          <a:bodyPr>
            <a:normAutofit fontScale="92500" lnSpcReduction="20000"/>
          </a:bodyPr>
          <a:lstStyle/>
          <a:p>
            <a:pPr algn="ctr"/>
            <a:r>
              <a:rPr lang="en-US" dirty="0">
                <a:cs typeface="Calibri"/>
              </a:rPr>
              <a:t>The subjects &amp; Levels </a:t>
            </a:r>
            <a:r>
              <a:rPr lang="en-US" u="sng" dirty="0">
                <a:cs typeface="Calibri"/>
              </a:rPr>
              <a:t>needed </a:t>
            </a:r>
            <a:r>
              <a:rPr lang="en-US" dirty="0">
                <a:cs typeface="Calibri"/>
              </a:rPr>
              <a:t>for a particular college </a:t>
            </a:r>
            <a:r>
              <a:rPr lang="en-US" dirty="0" err="1">
                <a:cs typeface="Calibri"/>
              </a:rPr>
              <a:t>i.e</a:t>
            </a:r>
            <a:r>
              <a:rPr lang="en-US" dirty="0">
                <a:cs typeface="Calibri"/>
              </a:rPr>
              <a:t> </a:t>
            </a:r>
            <a:r>
              <a:rPr lang="en-US" b="1" i="1" dirty="0">
                <a:cs typeface="Calibri"/>
              </a:rPr>
              <a:t>matriculation</a:t>
            </a:r>
            <a:r>
              <a:rPr lang="en-US" b="1" dirty="0">
                <a:cs typeface="Calibri"/>
              </a:rPr>
              <a:t> or </a:t>
            </a:r>
            <a:r>
              <a:rPr lang="en-US" b="1" i="1" dirty="0">
                <a:cs typeface="Calibri"/>
              </a:rPr>
              <a:t>minimum entry requirements</a:t>
            </a:r>
          </a:p>
          <a:p>
            <a:pPr algn="ctr"/>
            <a:endParaRPr lang="en-US" dirty="0">
              <a:cs typeface="Calibri"/>
            </a:endParaRPr>
          </a:p>
          <a:p>
            <a:pPr algn="ctr"/>
            <a:r>
              <a:rPr lang="en-US" dirty="0">
                <a:cs typeface="Calibri"/>
              </a:rPr>
              <a:t>The subjects </a:t>
            </a:r>
            <a:r>
              <a:rPr lang="en-US" i="1" u="sng" dirty="0">
                <a:cs typeface="Calibri"/>
              </a:rPr>
              <a:t>needed</a:t>
            </a:r>
            <a:r>
              <a:rPr lang="en-US" dirty="0">
                <a:cs typeface="Calibri"/>
              </a:rPr>
              <a:t> for a particular course </a:t>
            </a:r>
            <a:r>
              <a:rPr lang="en-US" dirty="0" err="1">
                <a:cs typeface="Calibri"/>
              </a:rPr>
              <a:t>i.e</a:t>
            </a:r>
            <a:r>
              <a:rPr lang="en-US" dirty="0">
                <a:cs typeface="Calibri"/>
              </a:rPr>
              <a:t> </a:t>
            </a:r>
            <a:r>
              <a:rPr lang="en-US" b="1" i="1" dirty="0">
                <a:cs typeface="Calibri"/>
              </a:rPr>
              <a:t>specific subject requirement</a:t>
            </a:r>
          </a:p>
          <a:p>
            <a:pPr algn="ctr"/>
            <a:endParaRPr lang="en-US" dirty="0">
              <a:cs typeface="Calibri"/>
            </a:endParaRPr>
          </a:p>
          <a:p>
            <a:pPr algn="ctr"/>
            <a:r>
              <a:rPr lang="en-US" dirty="0">
                <a:cs typeface="Calibri"/>
              </a:rPr>
              <a:t>The subjects </a:t>
            </a:r>
            <a:r>
              <a:rPr lang="en-US" i="1" u="sng" dirty="0">
                <a:cs typeface="Calibri"/>
              </a:rPr>
              <a:t>useful</a:t>
            </a:r>
            <a:r>
              <a:rPr lang="en-US" dirty="0">
                <a:cs typeface="Calibri"/>
              </a:rPr>
              <a:t> for a particular course</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874693443"/>
              </p:ext>
            </p:extLst>
          </p:nvPr>
        </p:nvGraphicFramePr>
        <p:xfrm>
          <a:off x="3857297" y="1005840"/>
          <a:ext cx="8240108" cy="5778692"/>
        </p:xfrm>
        <a:graphic>
          <a:graphicData uri="http://schemas.openxmlformats.org/drawingml/2006/table">
            <a:tbl>
              <a:tblPr firstRow="1" bandRow="1">
                <a:tableStyleId>{5C22544A-7EE6-4342-B048-85BDC9FD1C3A}</a:tableStyleId>
              </a:tblPr>
              <a:tblGrid>
                <a:gridCol w="2746703">
                  <a:extLst>
                    <a:ext uri="{9D8B030D-6E8A-4147-A177-3AD203B41FA5}">
                      <a16:colId xmlns:a16="http://schemas.microsoft.com/office/drawing/2014/main" val="439495919"/>
                    </a:ext>
                  </a:extLst>
                </a:gridCol>
                <a:gridCol w="2244116">
                  <a:extLst>
                    <a:ext uri="{9D8B030D-6E8A-4147-A177-3AD203B41FA5}">
                      <a16:colId xmlns:a16="http://schemas.microsoft.com/office/drawing/2014/main" val="3654759804"/>
                    </a:ext>
                  </a:extLst>
                </a:gridCol>
                <a:gridCol w="3249289">
                  <a:extLst>
                    <a:ext uri="{9D8B030D-6E8A-4147-A177-3AD203B41FA5}">
                      <a16:colId xmlns:a16="http://schemas.microsoft.com/office/drawing/2014/main" val="956060046"/>
                    </a:ext>
                  </a:extLst>
                </a:gridCol>
              </a:tblGrid>
              <a:tr h="352129">
                <a:tc>
                  <a:txBody>
                    <a:bodyPr/>
                    <a:lstStyle/>
                    <a:p>
                      <a:r>
                        <a:rPr lang="en-US" dirty="0"/>
                        <a:t>Institution</a:t>
                      </a:r>
                      <a:endParaRPr lang="en-IE" dirty="0"/>
                    </a:p>
                  </a:txBody>
                  <a:tcPr/>
                </a:tc>
                <a:tc>
                  <a:txBody>
                    <a:bodyPr/>
                    <a:lstStyle/>
                    <a:p>
                      <a:r>
                        <a:rPr lang="en-US" dirty="0"/>
                        <a:t>Minimum grades</a:t>
                      </a:r>
                      <a:endParaRPr lang="en-IE" dirty="0"/>
                    </a:p>
                  </a:txBody>
                  <a:tcPr/>
                </a:tc>
                <a:tc>
                  <a:txBody>
                    <a:bodyPr/>
                    <a:lstStyle/>
                    <a:p>
                      <a:r>
                        <a:rPr lang="en-US" dirty="0"/>
                        <a:t>Required subjects</a:t>
                      </a:r>
                      <a:endParaRPr lang="en-IE" dirty="0"/>
                    </a:p>
                  </a:txBody>
                  <a:tcPr/>
                </a:tc>
                <a:extLst>
                  <a:ext uri="{0D108BD9-81ED-4DB2-BD59-A6C34878D82A}">
                    <a16:rowId xmlns:a16="http://schemas.microsoft.com/office/drawing/2014/main" val="2709264654"/>
                  </a:ext>
                </a:extLst>
              </a:tr>
              <a:tr h="880322">
                <a:tc>
                  <a:txBody>
                    <a:bodyPr/>
                    <a:lstStyle/>
                    <a:p>
                      <a:r>
                        <a:rPr lang="en-US" dirty="0"/>
                        <a:t>NUI Colleges: UCD, MU, UG, UCC, RCSI, Shannon</a:t>
                      </a:r>
                      <a:r>
                        <a:rPr lang="en-US" baseline="0" dirty="0"/>
                        <a:t> College of Hotel Mgmt.</a:t>
                      </a:r>
                      <a:endParaRPr lang="en-IE" dirty="0"/>
                    </a:p>
                  </a:txBody>
                  <a:tcPr/>
                </a:tc>
                <a:tc>
                  <a:txBody>
                    <a:bodyPr/>
                    <a:lstStyle/>
                    <a:p>
                      <a:r>
                        <a:rPr lang="en-US" dirty="0"/>
                        <a:t>2H5</a:t>
                      </a:r>
                      <a:r>
                        <a:rPr lang="en-US" baseline="0" dirty="0"/>
                        <a:t> + 4O6/H7 (Level 8)</a:t>
                      </a:r>
                      <a:endParaRPr lang="en-IE" dirty="0"/>
                    </a:p>
                  </a:txBody>
                  <a:tcPr/>
                </a:tc>
                <a:tc>
                  <a:txBody>
                    <a:bodyPr/>
                    <a:lstStyle/>
                    <a:p>
                      <a:r>
                        <a:rPr lang="en-US" dirty="0"/>
                        <a:t>O6 in English,</a:t>
                      </a:r>
                      <a:r>
                        <a:rPr lang="en-US" baseline="0" dirty="0"/>
                        <a:t> Irish and Third language*</a:t>
                      </a:r>
                      <a:endParaRPr lang="en-IE" dirty="0"/>
                    </a:p>
                  </a:txBody>
                  <a:tcPr/>
                </a:tc>
                <a:extLst>
                  <a:ext uri="{0D108BD9-81ED-4DB2-BD59-A6C34878D82A}">
                    <a16:rowId xmlns:a16="http://schemas.microsoft.com/office/drawing/2014/main" val="1249809135"/>
                  </a:ext>
                </a:extLst>
              </a:tr>
              <a:tr h="616226">
                <a:tc>
                  <a:txBody>
                    <a:bodyPr/>
                    <a:lstStyle/>
                    <a:p>
                      <a:r>
                        <a:rPr lang="en-US" dirty="0"/>
                        <a:t>Trinity College Dublin</a:t>
                      </a:r>
                      <a:endParaRPr lang="en-IE" dirty="0"/>
                    </a:p>
                  </a:txBody>
                  <a:tcPr/>
                </a:tc>
                <a:tc>
                  <a:txBody>
                    <a:bodyPr/>
                    <a:lstStyle/>
                    <a:p>
                      <a:r>
                        <a:rPr lang="en-US" dirty="0"/>
                        <a:t>3H5 + 3O6/H7 (Level 8)</a:t>
                      </a:r>
                      <a:endParaRPr lang="en-IE" dirty="0"/>
                    </a:p>
                  </a:txBody>
                  <a:tcPr/>
                </a:tc>
                <a:tc>
                  <a:txBody>
                    <a:bodyPr/>
                    <a:lstStyle/>
                    <a:p>
                      <a:r>
                        <a:rPr lang="en-US" dirty="0"/>
                        <a:t>O6 in </a:t>
                      </a:r>
                      <a:r>
                        <a:rPr lang="en-US" dirty="0" err="1"/>
                        <a:t>Maths</a:t>
                      </a:r>
                      <a:r>
                        <a:rPr lang="en-US" dirty="0"/>
                        <a:t>,</a:t>
                      </a:r>
                      <a:r>
                        <a:rPr lang="en-US" baseline="0" dirty="0"/>
                        <a:t> English &amp; another language</a:t>
                      </a:r>
                      <a:endParaRPr lang="en-IE" dirty="0"/>
                    </a:p>
                  </a:txBody>
                  <a:tcPr/>
                </a:tc>
                <a:extLst>
                  <a:ext uri="{0D108BD9-81ED-4DB2-BD59-A6C34878D82A}">
                    <a16:rowId xmlns:a16="http://schemas.microsoft.com/office/drawing/2014/main" val="3281208177"/>
                  </a:ext>
                </a:extLst>
              </a:tr>
              <a:tr h="616226">
                <a:tc>
                  <a:txBody>
                    <a:bodyPr/>
                    <a:lstStyle/>
                    <a:p>
                      <a:r>
                        <a:rPr lang="en-US" dirty="0"/>
                        <a:t>Dublin City University</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2H5</a:t>
                      </a:r>
                      <a:r>
                        <a:rPr lang="en-US" baseline="0" dirty="0"/>
                        <a:t> + 4O6/H7 (Level 8)</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O6 in </a:t>
                      </a:r>
                      <a:r>
                        <a:rPr lang="en-US" dirty="0" err="1"/>
                        <a:t>Maths</a:t>
                      </a:r>
                      <a:r>
                        <a:rPr lang="en-US" dirty="0"/>
                        <a:t>,</a:t>
                      </a:r>
                      <a:r>
                        <a:rPr lang="en-US" baseline="0" dirty="0"/>
                        <a:t> English or Irish</a:t>
                      </a:r>
                      <a:endParaRPr lang="en-IE" dirty="0"/>
                    </a:p>
                    <a:p>
                      <a:endParaRPr lang="en-IE" dirty="0"/>
                    </a:p>
                  </a:txBody>
                  <a:tcPr/>
                </a:tc>
                <a:extLst>
                  <a:ext uri="{0D108BD9-81ED-4DB2-BD59-A6C34878D82A}">
                    <a16:rowId xmlns:a16="http://schemas.microsoft.com/office/drawing/2014/main" val="879721648"/>
                  </a:ext>
                </a:extLst>
              </a:tr>
              <a:tr h="880322">
                <a:tc>
                  <a:txBody>
                    <a:bodyPr/>
                    <a:lstStyle/>
                    <a:p>
                      <a:r>
                        <a:rPr lang="en-US" dirty="0"/>
                        <a:t>University of Limerick</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2H5</a:t>
                      </a:r>
                      <a:r>
                        <a:rPr lang="en-US" baseline="0" dirty="0"/>
                        <a:t> + 4O6/H7 (Level 8)</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O6 in </a:t>
                      </a:r>
                      <a:r>
                        <a:rPr lang="en-US" dirty="0" err="1"/>
                        <a:t>Maths</a:t>
                      </a:r>
                      <a:r>
                        <a:rPr lang="en-US" dirty="0"/>
                        <a:t>,</a:t>
                      </a:r>
                      <a:r>
                        <a:rPr lang="en-US" baseline="0" dirty="0"/>
                        <a:t> English &amp; Irish or another language</a:t>
                      </a:r>
                      <a:endParaRPr lang="en-IE" dirty="0"/>
                    </a:p>
                    <a:p>
                      <a:endParaRPr lang="en-IE" dirty="0"/>
                    </a:p>
                  </a:txBody>
                  <a:tcPr/>
                </a:tc>
                <a:extLst>
                  <a:ext uri="{0D108BD9-81ED-4DB2-BD59-A6C34878D82A}">
                    <a16:rowId xmlns:a16="http://schemas.microsoft.com/office/drawing/2014/main" val="3657499958"/>
                  </a:ext>
                </a:extLst>
              </a:tr>
              <a:tr h="1144419">
                <a:tc>
                  <a:txBody>
                    <a:bodyPr/>
                    <a:lstStyle/>
                    <a:p>
                      <a:r>
                        <a:rPr lang="en-US" dirty="0"/>
                        <a:t>Technological Universities</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2H5</a:t>
                      </a:r>
                      <a:r>
                        <a:rPr lang="en-US" baseline="0" dirty="0"/>
                        <a:t> + 4O6/H7 (Level 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Level 7 courses require 5O6/H7</a:t>
                      </a:r>
                      <a:endParaRPr lang="en-IE" dirty="0"/>
                    </a:p>
                  </a:txBody>
                  <a:tcPr/>
                </a:tc>
                <a:tc>
                  <a:txBody>
                    <a:bodyPr/>
                    <a:lstStyle/>
                    <a:p>
                      <a:r>
                        <a:rPr lang="en-US" dirty="0"/>
                        <a:t>O6 in </a:t>
                      </a:r>
                      <a:r>
                        <a:rPr lang="en-US" dirty="0" err="1"/>
                        <a:t>Maths</a:t>
                      </a:r>
                      <a:r>
                        <a:rPr lang="en-US" dirty="0"/>
                        <a:t>, English or</a:t>
                      </a:r>
                      <a:r>
                        <a:rPr lang="en-US" baseline="0" dirty="0"/>
                        <a:t> Irish</a:t>
                      </a:r>
                      <a:endParaRPr lang="en-IE" dirty="0"/>
                    </a:p>
                  </a:txBody>
                  <a:tcPr/>
                </a:tc>
                <a:extLst>
                  <a:ext uri="{0D108BD9-81ED-4DB2-BD59-A6C34878D82A}">
                    <a16:rowId xmlns:a16="http://schemas.microsoft.com/office/drawing/2014/main" val="960315148"/>
                  </a:ext>
                </a:extLst>
              </a:tr>
              <a:tr h="1115252">
                <a:tc gridSpan="3">
                  <a:txBody>
                    <a:bodyPr/>
                    <a:lstStyle/>
                    <a:p>
                      <a:pPr marL="0" indent="0">
                        <a:buFont typeface="Arial" panose="020B0604020202020204" pitchFamily="34" charset="0"/>
                        <a:buNone/>
                      </a:pPr>
                      <a:r>
                        <a:rPr lang="en-US" dirty="0"/>
                        <a:t>There are some course exceptions, e.g., </a:t>
                      </a:r>
                    </a:p>
                    <a:p>
                      <a:pPr marL="0" indent="0">
                        <a:buFont typeface="Arial" panose="020B0604020202020204" pitchFamily="34" charset="0"/>
                        <a:buNone/>
                      </a:pPr>
                      <a:r>
                        <a:rPr lang="en-US" dirty="0"/>
                        <a:t>specific</a:t>
                      </a:r>
                      <a:r>
                        <a:rPr lang="en-US" baseline="0" dirty="0"/>
                        <a:t> requirement for Primary Teaching in DCU – H4 Irish. </a:t>
                      </a:r>
                    </a:p>
                    <a:p>
                      <a:r>
                        <a:rPr lang="en-US" baseline="0" dirty="0"/>
                        <a:t>Engineering at UG – H4 </a:t>
                      </a:r>
                      <a:r>
                        <a:rPr lang="en-US" baseline="0" dirty="0" err="1"/>
                        <a:t>Maths</a:t>
                      </a:r>
                      <a:endParaRPr lang="en-IE" dirty="0"/>
                    </a:p>
                  </a:txBody>
                  <a:tcPr/>
                </a:tc>
                <a:tc hMerge="1">
                  <a:txBody>
                    <a:bodyPr/>
                    <a:lstStyle/>
                    <a:p>
                      <a:endParaRPr lang="en-IE" dirty="0"/>
                    </a:p>
                  </a:txBody>
                  <a:tcPr/>
                </a:tc>
                <a:tc hMerge="1">
                  <a:txBody>
                    <a:bodyPr/>
                    <a:lstStyle/>
                    <a:p>
                      <a:r>
                        <a:rPr lang="en-US" dirty="0" err="1"/>
                        <a:t>e.g</a:t>
                      </a:r>
                      <a:r>
                        <a:rPr lang="en-US" dirty="0"/>
                        <a:t> specific</a:t>
                      </a:r>
                      <a:r>
                        <a:rPr lang="en-US" baseline="0" dirty="0"/>
                        <a:t> requirement for Primary Teaching in DCU – H4 Irish. Engineering at UG – H4 </a:t>
                      </a:r>
                      <a:r>
                        <a:rPr lang="en-US" baseline="0" dirty="0" err="1"/>
                        <a:t>Maths</a:t>
                      </a:r>
                      <a:endParaRPr lang="en-IE" dirty="0"/>
                    </a:p>
                  </a:txBody>
                  <a:tcPr/>
                </a:tc>
                <a:extLst>
                  <a:ext uri="{0D108BD9-81ED-4DB2-BD59-A6C34878D82A}">
                    <a16:rowId xmlns:a16="http://schemas.microsoft.com/office/drawing/2014/main" val="3896388565"/>
                  </a:ext>
                </a:extLst>
              </a:tr>
            </a:tbl>
          </a:graphicData>
        </a:graphic>
      </p:graphicFrame>
      <p:pic>
        <p:nvPicPr>
          <p:cNvPr id="4" name="Picture 3"/>
          <p:cNvPicPr>
            <a:picLocks noChangeAspect="1"/>
          </p:cNvPicPr>
          <p:nvPr/>
        </p:nvPicPr>
        <p:blipFill>
          <a:blip r:embed="rId2"/>
          <a:stretch>
            <a:fillRect/>
          </a:stretch>
        </p:blipFill>
        <p:spPr>
          <a:xfrm>
            <a:off x="699054" y="5547925"/>
            <a:ext cx="2827015" cy="1062811"/>
          </a:xfrm>
          <a:prstGeom prst="rect">
            <a:avLst/>
          </a:prstGeom>
        </p:spPr>
      </p:pic>
    </p:spTree>
    <p:extLst>
      <p:ext uri="{BB962C8B-B14F-4D97-AF65-F5344CB8AC3E}">
        <p14:creationId xmlns:p14="http://schemas.microsoft.com/office/powerpoint/2010/main" val="366529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7">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6C37914-5B1C-4785-9D0A-96F23B23B240}"/>
              </a:ext>
            </a:extLst>
          </p:cNvPr>
          <p:cNvSpPr>
            <a:spLocks noGrp="1"/>
          </p:cNvSpPr>
          <p:nvPr>
            <p:ph type="title"/>
          </p:nvPr>
        </p:nvSpPr>
        <p:spPr>
          <a:xfrm>
            <a:off x="7835104" y="1213968"/>
            <a:ext cx="3220127" cy="1715106"/>
          </a:xfrm>
          <a:solidFill>
            <a:srgbClr val="FFC000"/>
          </a:solidFill>
        </p:spPr>
        <p:txBody>
          <a:bodyPr vert="horz" lIns="91440" tIns="45720" rIns="91440" bIns="45720" rtlCol="0" anchor="b">
            <a:normAutofit/>
          </a:bodyPr>
          <a:lstStyle/>
          <a:p>
            <a:pPr algn="ctr"/>
            <a:r>
              <a:rPr lang="en-US" sz="2400" b="1" kern="1200" dirty="0">
                <a:latin typeface="+mj-lt"/>
                <a:ea typeface="+mj-ea"/>
                <a:cs typeface="+mj-cs"/>
              </a:rPr>
              <a:t>CAO Points are calculated from your 6 Best Subjects</a:t>
            </a:r>
            <a:br>
              <a:rPr lang="en-US" sz="2400" b="1" kern="1200" dirty="0">
                <a:latin typeface="+mj-lt"/>
                <a:ea typeface="+mj-ea"/>
                <a:cs typeface="+mj-cs"/>
              </a:rPr>
            </a:br>
            <a:endParaRPr lang="en-US" sz="2400" b="1" kern="1200" dirty="0">
              <a:latin typeface="+mj-lt"/>
              <a:ea typeface="+mj-ea"/>
              <a:cs typeface="+mj-cs"/>
            </a:endParaRPr>
          </a:p>
        </p:txBody>
      </p:sp>
      <p:pic>
        <p:nvPicPr>
          <p:cNvPr id="9" name="Content Placeholder 8" descr="Table&#10;&#10;Description automatically generated">
            <a:extLst>
              <a:ext uri="{FF2B5EF4-FFF2-40B4-BE49-F238E27FC236}">
                <a16:creationId xmlns:a16="http://schemas.microsoft.com/office/drawing/2014/main" id="{8458C4A3-A244-4638-AE4D-F752E9A36848}"/>
              </a:ext>
            </a:extLst>
          </p:cNvPr>
          <p:cNvPicPr>
            <a:picLocks noChangeAspect="1"/>
          </p:cNvPicPr>
          <p:nvPr/>
        </p:nvPicPr>
        <p:blipFill rotWithShape="1">
          <a:blip r:embed="rId2"/>
          <a:srcRect l="4113" t="23785" r="6860" b="3070"/>
          <a:stretch/>
        </p:blipFill>
        <p:spPr>
          <a:xfrm>
            <a:off x="295079" y="1329267"/>
            <a:ext cx="7028414" cy="4555066"/>
          </a:xfrm>
          <a:prstGeom prst="rect">
            <a:avLst/>
          </a:prstGeom>
        </p:spPr>
      </p:pic>
      <p:sp>
        <p:nvSpPr>
          <p:cNvPr id="37" name="Content Placeholder 17">
            <a:extLst>
              <a:ext uri="{FF2B5EF4-FFF2-40B4-BE49-F238E27FC236}">
                <a16:creationId xmlns:a16="http://schemas.microsoft.com/office/drawing/2014/main" id="{6585CAE7-5685-48DA-8D92-A4F02A577803}"/>
              </a:ext>
            </a:extLst>
          </p:cNvPr>
          <p:cNvSpPr>
            <a:spLocks noGrp="1"/>
          </p:cNvSpPr>
          <p:nvPr>
            <p:ph idx="1"/>
          </p:nvPr>
        </p:nvSpPr>
        <p:spPr>
          <a:xfrm>
            <a:off x="7835105" y="3072208"/>
            <a:ext cx="3264916" cy="2660684"/>
          </a:xfrm>
        </p:spPr>
        <p:txBody>
          <a:bodyPr anchor="t">
            <a:normAutofit/>
          </a:bodyPr>
          <a:lstStyle/>
          <a:p>
            <a:pPr marL="0" indent="0" algn="ctr">
              <a:buNone/>
            </a:pPr>
            <a:r>
              <a:rPr lang="en-US" sz="2400" b="1" i="1" kern="1200" dirty="0">
                <a:solidFill>
                  <a:srgbClr val="FFFFFF"/>
                </a:solidFill>
                <a:latin typeface="+mj-lt"/>
                <a:ea typeface="+mj-ea"/>
                <a:cs typeface="+mj-cs"/>
              </a:rPr>
              <a:t>Your choice of level for </a:t>
            </a:r>
            <a:r>
              <a:rPr lang="en-US" sz="2400" b="1" i="1" dirty="0" err="1">
                <a:solidFill>
                  <a:srgbClr val="FFFFFF"/>
                </a:solidFill>
                <a:latin typeface="+mj-lt"/>
                <a:ea typeface="+mj-ea"/>
                <a:cs typeface="+mj-cs"/>
              </a:rPr>
              <a:t>M</a:t>
            </a:r>
            <a:r>
              <a:rPr lang="en-US" sz="2400" b="1" i="1" kern="1200" dirty="0" err="1">
                <a:solidFill>
                  <a:srgbClr val="FFFFFF"/>
                </a:solidFill>
                <a:latin typeface="+mj-lt"/>
                <a:ea typeface="+mj-ea"/>
                <a:cs typeface="+mj-cs"/>
              </a:rPr>
              <a:t>aths</a:t>
            </a:r>
            <a:r>
              <a:rPr lang="en-US" sz="2400" b="1" i="1" kern="1200" dirty="0">
                <a:solidFill>
                  <a:srgbClr val="FFFFFF"/>
                </a:solidFill>
                <a:latin typeface="+mj-lt"/>
                <a:ea typeface="+mj-ea"/>
                <a:cs typeface="+mj-cs"/>
              </a:rPr>
              <a:t> deserves due consideration – the 25 bonus points reward students for the time, effort &amp; determination it demands </a:t>
            </a:r>
            <a:endParaRPr lang="en-US" sz="2400" dirty="0">
              <a:solidFill>
                <a:srgbClr val="FFFFFF"/>
              </a:solidFill>
            </a:endParaRPr>
          </a:p>
        </p:txBody>
      </p:sp>
      <p:sp>
        <p:nvSpPr>
          <p:cNvPr id="36"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67180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D57EED764DC24393CC6B70C8073421" ma:contentTypeVersion="39" ma:contentTypeDescription="Create a new document." ma:contentTypeScope="" ma:versionID="31fa1e95618bcaf946df489dbbbbaa4c">
  <xsd:schema xmlns:xsd="http://www.w3.org/2001/XMLSchema" xmlns:xs="http://www.w3.org/2001/XMLSchema" xmlns:p="http://schemas.microsoft.com/office/2006/metadata/properties" xmlns:ns3="4fe7aea4-f498-4673-a41f-f815c6e566fb" xmlns:ns4="730a644f-bb3d-4992-ab96-78dfb6b3f0ff" targetNamespace="http://schemas.microsoft.com/office/2006/metadata/properties" ma:root="true" ma:fieldsID="b86b6219b813967c06fc52f4ece43956" ns3:_="" ns4:_="">
    <xsd:import namespace="4fe7aea4-f498-4673-a41f-f815c6e566fb"/>
    <xsd:import namespace="730a644f-bb3d-4992-ab96-78dfb6b3f0f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Teams_Channel_Section_Location" minOccurs="0"/>
                <xsd:element ref="ns3:_activity"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e7aea4-f498-4673-a41f-f815c6e566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msChannelId" ma:index="19" nillable="true" ma:displayName="Teams Channel Id" ma:internalName="TeamsChannelId">
      <xsd:simpleType>
        <xsd:restriction base="dms:Text"/>
      </xsd:simpleType>
    </xsd:element>
    <xsd:element name="Owner" ma:index="2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1" nillable="true" ma:displayName="Math Settings" ma:internalName="Math_Settings">
      <xsd:simpleType>
        <xsd:restriction base="dms:Text"/>
      </xsd:simpleType>
    </xsd:element>
    <xsd:element name="DefaultSectionNames" ma:index="22" nillable="true" ma:displayName="Default Section Names" ma:internalName="DefaultSectionNames">
      <xsd:simpleType>
        <xsd:restriction base="dms:Note">
          <xsd:maxLength value="255"/>
        </xsd:restriction>
      </xsd:simpleType>
    </xsd:element>
    <xsd:element name="Templates" ma:index="23" nillable="true" ma:displayName="Templates" ma:internalName="Templates">
      <xsd:simpleType>
        <xsd:restriction base="dms:Note">
          <xsd:maxLength value="255"/>
        </xsd:restriction>
      </xsd:simpleType>
    </xsd:element>
    <xsd:element name="Teachers" ma:index="2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7" nillable="true" ma:displayName="Distribution Groups" ma:internalName="Distribution_Groups">
      <xsd:simpleType>
        <xsd:restriction base="dms:Note">
          <xsd:maxLength value="255"/>
        </xsd:restriction>
      </xsd:simpleType>
    </xsd:element>
    <xsd:element name="LMS_Mappings" ma:index="28" nillable="true" ma:displayName="LMS Mappings" ma:internalName="LMS_Mappings">
      <xsd:simpleType>
        <xsd:restriction base="dms:Note">
          <xsd:maxLength value="255"/>
        </xsd:restriction>
      </xsd:simpleType>
    </xsd:element>
    <xsd:element name="Invited_Teachers" ma:index="29" nillable="true" ma:displayName="Invited Teachers" ma:internalName="Invited_Teachers">
      <xsd:simpleType>
        <xsd:restriction base="dms:Note">
          <xsd:maxLength value="255"/>
        </xsd:restriction>
      </xsd:simpleType>
    </xsd:element>
    <xsd:element name="Invited_Students" ma:index="30" nillable="true" ma:displayName="Invited Students" ma:internalName="Invited_Students">
      <xsd:simpleType>
        <xsd:restriction base="dms:Note">
          <xsd:maxLength value="255"/>
        </xsd:restriction>
      </xsd:simpleType>
    </xsd:element>
    <xsd:element name="Self_Registration_Enabled" ma:index="31" nillable="true" ma:displayName="Self Registration Enabled" ma:internalName="Self_Registration_Enabled">
      <xsd:simpleType>
        <xsd:restriction base="dms:Boolean"/>
      </xsd:simpleType>
    </xsd:element>
    <xsd:element name="Has_Teacher_Only_SectionGroup" ma:index="32" nillable="true" ma:displayName="Has Teacher Only SectionGroup" ma:internalName="Has_Teacher_Only_SectionGroup">
      <xsd:simpleType>
        <xsd:restriction base="dms:Boolean"/>
      </xsd:simpleType>
    </xsd:element>
    <xsd:element name="Is_Collaboration_Space_Locked" ma:index="33" nillable="true" ma:displayName="Is Collaboration Space Locked" ma:internalName="Is_Collaboration_Space_Locked">
      <xsd:simpleType>
        <xsd:restriction base="dms:Boolean"/>
      </xsd:simpleType>
    </xsd:element>
    <xsd:element name="IsNotebookLocked" ma:index="34" nillable="true" ma:displayName="Is Notebook Locked" ma:internalName="IsNotebookLocked">
      <xsd:simpleType>
        <xsd:restriction base="dms:Boolean"/>
      </xsd:simpleType>
    </xsd:element>
    <xsd:element name="MediaServiceDateTaken" ma:index="35" nillable="true" ma:displayName="MediaServiceDateTaken" ma:hidden="true" ma:internalName="MediaServiceDateTaken" ma:readOnly="true">
      <xsd:simpleType>
        <xsd:restriction base="dms:Text"/>
      </xsd:simpleType>
    </xsd:element>
    <xsd:element name="MediaServiceLocation" ma:index="36" nillable="true" ma:displayName="Location" ma:internalName="MediaServiceLocation" ma:readOnly="true">
      <xsd:simpleType>
        <xsd:restriction base="dms:Text"/>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_activity" ma:index="42" nillable="true" ma:displayName="_activity" ma:hidden="true" ma:internalName="_activity">
      <xsd:simpleType>
        <xsd:restriction base="dms:Note"/>
      </xsd:simpleType>
    </xsd:element>
    <xsd:element name="MediaLengthInSeconds" ma:index="43" nillable="true" ma:displayName="MediaLengthInSeconds" ma:hidden="true" ma:internalName="MediaLengthInSeconds" ma:readOnly="true">
      <xsd:simpleType>
        <xsd:restriction base="dms:Unknown"/>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SystemTags" ma:index="45" nillable="true" ma:displayName="MediaServiceSystemTags" ma:hidden="true" ma:internalName="MediaServiceSystemTags" ma:readOnly="true">
      <xsd:simpleType>
        <xsd:restriction base="dms:Note"/>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0a644f-bb3d-4992-ab96-78dfb6b3f0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MS_Mappings xmlns="4fe7aea4-f498-4673-a41f-f815c6e566fb" xsi:nil="true"/>
    <DefaultSectionNames xmlns="4fe7aea4-f498-4673-a41f-f815c6e566fb" xsi:nil="true"/>
    <Is_Collaboration_Space_Locked xmlns="4fe7aea4-f498-4673-a41f-f815c6e566fb" xsi:nil="true"/>
    <Self_Registration_Enabled xmlns="4fe7aea4-f498-4673-a41f-f815c6e566fb" xsi:nil="true"/>
    <AppVersion xmlns="4fe7aea4-f498-4673-a41f-f815c6e566fb" xsi:nil="true"/>
    <Invited_Students xmlns="4fe7aea4-f498-4673-a41f-f815c6e566fb" xsi:nil="true"/>
    <Math_Settings xmlns="4fe7aea4-f498-4673-a41f-f815c6e566fb" xsi:nil="true"/>
    <TeamsChannelId xmlns="4fe7aea4-f498-4673-a41f-f815c6e566fb" xsi:nil="true"/>
    <Teams_Channel_Section_Location xmlns="4fe7aea4-f498-4673-a41f-f815c6e566fb" xsi:nil="true"/>
    <Templates xmlns="4fe7aea4-f498-4673-a41f-f815c6e566fb" xsi:nil="true"/>
    <FolderType xmlns="4fe7aea4-f498-4673-a41f-f815c6e566fb" xsi:nil="true"/>
    <Teachers xmlns="4fe7aea4-f498-4673-a41f-f815c6e566fb">
      <UserInfo>
        <DisplayName/>
        <AccountId xsi:nil="true"/>
        <AccountType/>
      </UserInfo>
    </Teachers>
    <Students xmlns="4fe7aea4-f498-4673-a41f-f815c6e566fb">
      <UserInfo>
        <DisplayName/>
        <AccountId xsi:nil="true"/>
        <AccountType/>
      </UserInfo>
    </Students>
    <Student_Groups xmlns="4fe7aea4-f498-4673-a41f-f815c6e566fb">
      <UserInfo>
        <DisplayName/>
        <AccountId xsi:nil="true"/>
        <AccountType/>
      </UserInfo>
    </Student_Groups>
    <Distribution_Groups xmlns="4fe7aea4-f498-4673-a41f-f815c6e566fb" xsi:nil="true"/>
    <IsNotebookLocked xmlns="4fe7aea4-f498-4673-a41f-f815c6e566fb" xsi:nil="true"/>
    <_activity xmlns="4fe7aea4-f498-4673-a41f-f815c6e566fb" xsi:nil="true"/>
    <CultureName xmlns="4fe7aea4-f498-4673-a41f-f815c6e566fb" xsi:nil="true"/>
    <Owner xmlns="4fe7aea4-f498-4673-a41f-f815c6e566fb">
      <UserInfo>
        <DisplayName/>
        <AccountId xsi:nil="true"/>
        <AccountType/>
      </UserInfo>
    </Owner>
    <Invited_Teachers xmlns="4fe7aea4-f498-4673-a41f-f815c6e566fb" xsi:nil="true"/>
    <Has_Teacher_Only_SectionGroup xmlns="4fe7aea4-f498-4673-a41f-f815c6e566fb" xsi:nil="true"/>
    <NotebookType xmlns="4fe7aea4-f498-4673-a41f-f815c6e566fb" xsi:nil="true"/>
  </documentManagement>
</p:properties>
</file>

<file path=customXml/itemProps1.xml><?xml version="1.0" encoding="utf-8"?>
<ds:datastoreItem xmlns:ds="http://schemas.openxmlformats.org/officeDocument/2006/customXml" ds:itemID="{D13D20AB-4F13-4149-975B-0DDEC2489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e7aea4-f498-4673-a41f-f815c6e566fb"/>
    <ds:schemaRef ds:uri="730a644f-bb3d-4992-ab96-78dfb6b3f0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E17155-9BDB-42F1-91D3-0B803932D137}">
  <ds:schemaRefs>
    <ds:schemaRef ds:uri="http://schemas.microsoft.com/sharepoint/v3/contenttype/forms"/>
  </ds:schemaRefs>
</ds:datastoreItem>
</file>

<file path=customXml/itemProps3.xml><?xml version="1.0" encoding="utf-8"?>
<ds:datastoreItem xmlns:ds="http://schemas.openxmlformats.org/officeDocument/2006/customXml" ds:itemID="{C5D6B929-387E-43C5-B3A2-7646F2B22FCF}">
  <ds:schemaRefs>
    <ds:schemaRef ds:uri="http://schemas.microsoft.com/office/2006/metadata/properties"/>
    <ds:schemaRef ds:uri="http://purl.org/dc/elements/1.1/"/>
    <ds:schemaRef ds:uri="730a644f-bb3d-4992-ab96-78dfb6b3f0ff"/>
    <ds:schemaRef ds:uri="http://schemas.microsoft.com/office/2006/documentManagement/types"/>
    <ds:schemaRef ds:uri="4fe7aea4-f498-4673-a41f-f815c6e566fb"/>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2596</TotalTime>
  <Words>4467</Words>
  <Application>Microsoft Office PowerPoint</Application>
  <PresentationFormat>Widescreen</PresentationFormat>
  <Paragraphs>452</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vt:lpstr>
      <vt:lpstr>Calibri Light</vt:lpstr>
      <vt:lpstr>Lato</vt:lpstr>
      <vt:lpstr>Montserrat</vt:lpstr>
      <vt:lpstr>Wingdings</vt:lpstr>
      <vt:lpstr>Office Theme</vt:lpstr>
      <vt:lpstr>Senior Cycle Options</vt:lpstr>
      <vt:lpstr>Transition Year (Ms Cunningham TY Coordinator)</vt:lpstr>
      <vt:lpstr>Leaving Cert. Applied (Ms Cunningham LCA Coordinator) </vt:lpstr>
      <vt:lpstr>Leaving Cert. Established</vt:lpstr>
      <vt:lpstr>LC Subject Choice getting the right mix will affect your future </vt:lpstr>
      <vt:lpstr>PowerPoint Presentation</vt:lpstr>
      <vt:lpstr>Consequences of poor subject choice </vt:lpstr>
      <vt:lpstr>Factors to consider when making Subject &amp; level Choices It’s NOT all about the Points!</vt:lpstr>
      <vt:lpstr>CAO Points are calculated from your 6 Best Subjects </vt:lpstr>
      <vt:lpstr>PowerPoint Presentation</vt:lpstr>
      <vt:lpstr>Leaving Certificate Subjects offered at Borrisokane CC</vt:lpstr>
      <vt:lpstr>Practical Group </vt:lpstr>
      <vt:lpstr>Leaving Certificate Construction Studies </vt:lpstr>
      <vt:lpstr>Leaving Certificate Engineering </vt:lpstr>
      <vt:lpstr>Leaving Certificate Design and Communication Graphics </vt:lpstr>
      <vt:lpstr>Science Group </vt:lpstr>
      <vt:lpstr>Leaving Certificate Agricultural Science </vt:lpstr>
      <vt:lpstr>Leaving Certificate Biology </vt:lpstr>
      <vt:lpstr>Leaving Certificate Chemistry</vt:lpstr>
      <vt:lpstr>Leaving Certificate Physics </vt:lpstr>
      <vt:lpstr>Leaving Certificate Computer Science ** </vt:lpstr>
      <vt:lpstr>Artistic &amp; Creative Group </vt:lpstr>
      <vt:lpstr>Leaving Certificate Art </vt:lpstr>
      <vt:lpstr>Leaving Certificate Music </vt:lpstr>
      <vt:lpstr>Languages Group</vt:lpstr>
      <vt:lpstr>Leaving Certificate French &amp; German </vt:lpstr>
      <vt:lpstr>Humanities &amp; Social Group  </vt:lpstr>
      <vt:lpstr>Leaving Certificate History </vt:lpstr>
      <vt:lpstr>Leaving Certificate Geography </vt:lpstr>
      <vt:lpstr>Leaving Certificate Home Economics </vt:lpstr>
      <vt:lpstr>Leaving Certificate Physical Education** </vt:lpstr>
      <vt:lpstr>Business Group </vt:lpstr>
      <vt:lpstr>Leaving Certificate Accounting </vt:lpstr>
      <vt:lpstr>Leaving Certificate Business </vt:lpstr>
      <vt:lpstr>Leaving Certificate LCVP Link Modules </vt:lpstr>
      <vt:lpstr>Remember! YOUR choices may have unintended consequences in 2 years’ time, when paths into college are blocked by unfortunate subject gaps </vt:lpstr>
      <vt:lpstr>Who can help decide?</vt:lpstr>
      <vt:lpstr>On-Line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Cycle Subject Choice</dc:title>
  <dc:creator>Caroline Hogan</dc:creator>
  <cp:lastModifiedBy>Trudy Carroll</cp:lastModifiedBy>
  <cp:revision>116</cp:revision>
  <dcterms:created xsi:type="dcterms:W3CDTF">2021-12-03T17:30:46Z</dcterms:created>
  <dcterms:modified xsi:type="dcterms:W3CDTF">2025-02-21T11:47:19Z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0x010100A5D57EED764DC24393CC6B70C8073421</vt:lpwstr>
  </property>
</Properties>
</file>